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59" r:id="rId4"/>
    <p:sldId id="261" r:id="rId5"/>
    <p:sldId id="260" r:id="rId6"/>
    <p:sldId id="262" r:id="rId7"/>
    <p:sldId id="269" r:id="rId8"/>
    <p:sldId id="263" r:id="rId9"/>
    <p:sldId id="270" r:id="rId10"/>
    <p:sldId id="271" r:id="rId11"/>
    <p:sldId id="264" r:id="rId12"/>
    <p:sldId id="265" r:id="rId13"/>
    <p:sldId id="268" r:id="rId14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ário" initials="U" lastIdx="1" clrIdx="0">
    <p:extLst>
      <p:ext uri="{19B8F6BF-5375-455C-9EA6-DF929625EA0E}">
        <p15:presenceInfo xmlns:p15="http://schemas.microsoft.com/office/powerpoint/2012/main" userId="Usuá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91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&#225;rio\Desktop\A&amp;M\Base%20Business%20Case_2024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'Visualização Geral'!$I$3</c:f>
              <c:strCache>
                <c:ptCount val="1"/>
                <c:pt idx="0">
                  <c:v>Tempo Parado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F8-4025-BE2A-E8FFF26A58AC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F8-4025-BE2A-E8FFF26A58AC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F8-4025-BE2A-E8FFF26A58AC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F8-4025-BE2A-E8FFF26A58AC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4F8-4025-BE2A-E8FFF26A58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'Visualização Geral'!$G$4:$G$8</c:f>
              <c:strCache>
                <c:ptCount val="5"/>
                <c:pt idx="0">
                  <c:v>Sequestro Relampago</c:v>
                </c:pt>
                <c:pt idx="1">
                  <c:v>Debitos Nao Autorizados</c:v>
                </c:pt>
                <c:pt idx="2">
                  <c:v>Proposta Fraudulenta</c:v>
                </c:pt>
                <c:pt idx="3">
                  <c:v>Cliente Falecido</c:v>
                </c:pt>
                <c:pt idx="4">
                  <c:v>Despesas Nao Reconhecidas</c:v>
                </c:pt>
              </c:strCache>
            </c:strRef>
          </c:cat>
          <c:val>
            <c:numRef>
              <c:f>'Visualização Geral'!$I$4:$I$8</c:f>
              <c:numCache>
                <c:formatCode>0.0</c:formatCode>
                <c:ptCount val="5"/>
                <c:pt idx="0">
                  <c:v>7.0714285714285712</c:v>
                </c:pt>
                <c:pt idx="1">
                  <c:v>7</c:v>
                </c:pt>
                <c:pt idx="2">
                  <c:v>6.6050420168067223</c:v>
                </c:pt>
                <c:pt idx="3">
                  <c:v>6.2132352941176467</c:v>
                </c:pt>
                <c:pt idx="4">
                  <c:v>6.1749999999999998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4F8-4025-BE2A-E8FFF26A58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80416432"/>
        <c:axId val="1680417264"/>
      </c:barChart>
      <c:catAx>
        <c:axId val="168041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80417264"/>
        <c:crosses val="autoZero"/>
        <c:auto val="1"/>
        <c:lblAlgn val="ctr"/>
        <c:lblOffset val="100"/>
        <c:noMultiLvlLbl val="0"/>
      </c:catAx>
      <c:valAx>
        <c:axId val="168041726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68041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'Visualização Geral'!$I$186</c:f>
              <c:strCache>
                <c:ptCount val="1"/>
                <c:pt idx="0">
                  <c:v>Taxa de Sucesso 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'Visualização Geral'!$G$187:$G$197</c:f>
              <c:strCache>
                <c:ptCount val="11"/>
                <c:pt idx="0">
                  <c:v>Camargo advogados</c:v>
                </c:pt>
                <c:pt idx="1">
                  <c:v>Braga advogados</c:v>
                </c:pt>
                <c:pt idx="2">
                  <c:v>Santos advogados</c:v>
                </c:pt>
                <c:pt idx="3">
                  <c:v>Miranda advogados</c:v>
                </c:pt>
                <c:pt idx="4">
                  <c:v>Souza advogados</c:v>
                </c:pt>
                <c:pt idx="5">
                  <c:v>Reis advogados</c:v>
                </c:pt>
                <c:pt idx="6">
                  <c:v>Castro advogados</c:v>
                </c:pt>
                <c:pt idx="7">
                  <c:v>Rezende Advogados</c:v>
                </c:pt>
                <c:pt idx="8">
                  <c:v>Veloso advogados</c:v>
                </c:pt>
                <c:pt idx="9">
                  <c:v>Fernandez advogados</c:v>
                </c:pt>
                <c:pt idx="10">
                  <c:v>Magalhães advogados</c:v>
                </c:pt>
              </c:strCache>
            </c:strRef>
          </c:cat>
          <c:val>
            <c:numRef>
              <c:f>'Visualização Geral'!$I$187:$I$197</c:f>
              <c:numCache>
                <c:formatCode>0%</c:formatCode>
                <c:ptCount val="11"/>
                <c:pt idx="0">
                  <c:v>0.22215843857634904</c:v>
                </c:pt>
                <c:pt idx="1">
                  <c:v>0.17221584385763491</c:v>
                </c:pt>
                <c:pt idx="2">
                  <c:v>0.16762342135476463</c:v>
                </c:pt>
                <c:pt idx="3">
                  <c:v>0.15327210103329506</c:v>
                </c:pt>
                <c:pt idx="4">
                  <c:v>6.9460390355912741E-2</c:v>
                </c:pt>
                <c:pt idx="5">
                  <c:v>6.8886337543053955E-2</c:v>
                </c:pt>
                <c:pt idx="6">
                  <c:v>6.601607347876004E-2</c:v>
                </c:pt>
                <c:pt idx="7">
                  <c:v>5.3386911595866816E-2</c:v>
                </c:pt>
                <c:pt idx="8">
                  <c:v>2.4684270952927669E-2</c:v>
                </c:pt>
                <c:pt idx="9">
                  <c:v>1.148105625717566E-3</c:v>
                </c:pt>
                <c:pt idx="10">
                  <c:v>1.148105625717566E-3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39-4335-8166-D50B89F9CBEF}"/>
            </c:ext>
          </c:extLst>
        </c:ser>
        <c:ser>
          <c:idx val="1"/>
          <c:order val="1"/>
          <c:tx>
            <c:strRef>
              <c:f>'Visualização Geral'!$J$186</c:f>
              <c:strCache>
                <c:ptCount val="1"/>
                <c:pt idx="0">
                  <c:v>Taxa de Falha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'Visualização Geral'!$G$187:$G$197</c:f>
              <c:strCache>
                <c:ptCount val="11"/>
                <c:pt idx="0">
                  <c:v>Camargo advogados</c:v>
                </c:pt>
                <c:pt idx="1">
                  <c:v>Braga advogados</c:v>
                </c:pt>
                <c:pt idx="2">
                  <c:v>Santos advogados</c:v>
                </c:pt>
                <c:pt idx="3">
                  <c:v>Miranda advogados</c:v>
                </c:pt>
                <c:pt idx="4">
                  <c:v>Souza advogados</c:v>
                </c:pt>
                <c:pt idx="5">
                  <c:v>Reis advogados</c:v>
                </c:pt>
                <c:pt idx="6">
                  <c:v>Castro advogados</c:v>
                </c:pt>
                <c:pt idx="7">
                  <c:v>Rezende Advogados</c:v>
                </c:pt>
                <c:pt idx="8">
                  <c:v>Veloso advogados</c:v>
                </c:pt>
                <c:pt idx="9">
                  <c:v>Fernandez advogados</c:v>
                </c:pt>
                <c:pt idx="10">
                  <c:v>Magalhães advogados</c:v>
                </c:pt>
              </c:strCache>
            </c:strRef>
          </c:cat>
          <c:val>
            <c:numRef>
              <c:f>'Visualização Geral'!$J$187:$J$197</c:f>
              <c:numCache>
                <c:formatCode>0%</c:formatCode>
                <c:ptCount val="11"/>
                <c:pt idx="0">
                  <c:v>6.2992125984251968E-2</c:v>
                </c:pt>
                <c:pt idx="1">
                  <c:v>0.11692913385826771</c:v>
                </c:pt>
                <c:pt idx="2">
                  <c:v>0.10196850393700788</c:v>
                </c:pt>
                <c:pt idx="3">
                  <c:v>0.30629921259842519</c:v>
                </c:pt>
                <c:pt idx="4">
                  <c:v>8.5433070866141728E-2</c:v>
                </c:pt>
                <c:pt idx="5">
                  <c:v>0.16889763779527558</c:v>
                </c:pt>
                <c:pt idx="6">
                  <c:v>5.826771653543307E-2</c:v>
                </c:pt>
                <c:pt idx="7">
                  <c:v>6.5354330708661423E-2</c:v>
                </c:pt>
                <c:pt idx="8">
                  <c:v>3.2283464566929133E-2</c:v>
                </c:pt>
                <c:pt idx="9">
                  <c:v>1.5748031496062992E-3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39-4335-8166-D50B89F9CBEF}"/>
            </c:ext>
          </c:extLst>
        </c:ser>
        <c:dLbls>
          <c:dLblPos val="t"/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958470976"/>
        <c:axId val="1958467232"/>
      </c:lineChart>
      <c:catAx>
        <c:axId val="195847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58467232"/>
        <c:crosses val="autoZero"/>
        <c:auto val="1"/>
        <c:lblAlgn val="ctr"/>
        <c:lblOffset val="100"/>
        <c:noMultiLvlLbl val="0"/>
      </c:catAx>
      <c:valAx>
        <c:axId val="195846723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5847097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814413062774693"/>
          <c:y val="8.856473524258137E-3"/>
          <c:w val="0.59857662057711458"/>
          <c:h val="0.9675262637443868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'Visualização Geral'!$I$217</c:f>
              <c:strCache>
                <c:ptCount val="1"/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'Visualização Geral'!$G$218:$G$223</c:f>
              <c:strCache>
                <c:ptCount val="6"/>
                <c:pt idx="0">
                  <c:v>Fraude Ou Falsificacao</c:v>
                </c:pt>
                <c:pt idx="1">
                  <c:v>Golpe Com Cartao Magnetico</c:v>
                </c:pt>
                <c:pt idx="2">
                  <c:v>Deposito Em Caixa Eletronico</c:v>
                </c:pt>
                <c:pt idx="3">
                  <c:v>Seguro Nao Solicitado</c:v>
                </c:pt>
                <c:pt idx="4">
                  <c:v>Transferencia/Doc/Ted</c:v>
                </c:pt>
                <c:pt idx="5">
                  <c:v>Contrato Nao Reconhecido</c:v>
                </c:pt>
              </c:strCache>
            </c:strRef>
          </c:cat>
          <c:val>
            <c:numRef>
              <c:f>'Visualização Geral'!$I$218:$I$223</c:f>
              <c:numCache>
                <c:formatCode>0</c:formatCode>
                <c:ptCount val="6"/>
                <c:pt idx="0">
                  <c:v>86.947615690000021</c:v>
                </c:pt>
                <c:pt idx="1">
                  <c:v>108.43092366499997</c:v>
                </c:pt>
                <c:pt idx="2">
                  <c:v>115.53891527999997</c:v>
                </c:pt>
                <c:pt idx="3">
                  <c:v>158.78105504500004</c:v>
                </c:pt>
                <c:pt idx="4">
                  <c:v>211.78016677499997</c:v>
                </c:pt>
                <c:pt idx="5">
                  <c:v>481.12933387499947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2E-42DE-96FD-7DABAF69DE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40756912"/>
        <c:axId val="740758160"/>
      </c:barChart>
      <c:catAx>
        <c:axId val="740756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40758160"/>
        <c:crosses val="autoZero"/>
        <c:auto val="1"/>
        <c:lblAlgn val="ctr"/>
        <c:lblOffset val="100"/>
        <c:noMultiLvlLbl val="0"/>
      </c:catAx>
      <c:valAx>
        <c:axId val="740758160"/>
        <c:scaling>
          <c:orientation val="minMax"/>
        </c:scaling>
        <c:delete val="1"/>
        <c:axPos val="b"/>
        <c:numFmt formatCode="0" sourceLinked="1"/>
        <c:majorTickMark val="none"/>
        <c:minorTickMark val="none"/>
        <c:tickLblPos val="nextTo"/>
        <c:crossAx val="74075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'Visualização Geral'!$J$39</c:f>
              <c:strCache>
                <c:ptCount val="1"/>
                <c:pt idx="0">
                  <c:v>% Total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5-4BAD-A22A-425CEE776AB8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5-4BAD-A22A-425CEE776AB8}"/>
              </c:ext>
            </c:extLst>
          </c:dPt>
          <c:dPt>
            <c:idx val="2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5-4BAD-A22A-425CEE776AB8}"/>
              </c:ext>
            </c:extLst>
          </c:dPt>
          <c:dPt>
            <c:idx val="3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5-4BAD-A22A-425CEE776AB8}"/>
              </c:ext>
            </c:extLst>
          </c:dPt>
          <c:dLbls>
            <c:dLbl>
              <c:idx val="0"/>
              <c:layout>
                <c:manualLayout>
                  <c:x val="-0.13032305336832897"/>
                  <c:y val="-0.1456550743657043"/>
                </c:manualLayout>
              </c:layout>
              <c:tx>
                <c:rich>
                  <a:bodyPr/>
                  <a:lstStyle/>
                  <a:p>
                    <a:fld id="{140BDFFC-CE25-4718-8D1D-ED4B2A46E41C}" type="VALUE">
                      <a:rPr lang="en-US">
                        <a:solidFill>
                          <a:sysClr val="windowText" lastClr="000000"/>
                        </a:solidFill>
                      </a:rPr>
                      <a:pPr/>
                      <a:t>[VALOR]</a:t>
                    </a:fld>
                    <a:endParaRPr lang="pt-BR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65-4BAD-A22A-425CEE776A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'Visualização Geral'!$G$40:$G$43</c:f>
              <c:strCache>
                <c:ptCount val="4"/>
                <c:pt idx="0">
                  <c:v>Contrato Nao Reconhecido</c:v>
                </c:pt>
                <c:pt idx="1">
                  <c:v>Seguro Nao Solicitado</c:v>
                </c:pt>
                <c:pt idx="2">
                  <c:v>Encerramento De Conta Corrente</c:v>
                </c:pt>
                <c:pt idx="3">
                  <c:v>Devolucao De Cheque</c:v>
                </c:pt>
              </c:strCache>
            </c:strRef>
          </c:cat>
          <c:val>
            <c:numRef>
              <c:f>'Visualização Geral'!$J$40:$J$43</c:f>
              <c:numCache>
                <c:formatCode>0%</c:formatCode>
                <c:ptCount val="4"/>
                <c:pt idx="0">
                  <c:v>0.33524290550134356</c:v>
                </c:pt>
                <c:pt idx="1">
                  <c:v>0.11319653882548025</c:v>
                </c:pt>
                <c:pt idx="2">
                  <c:v>6.029159242264745E-2</c:v>
                </c:pt>
                <c:pt idx="3">
                  <c:v>7.8582923177920854E-3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65-4BAD-A22A-425CEE776AB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166756254039606"/>
          <c:y val="0.10465940822212229"/>
          <c:w val="0.32833243745960394"/>
          <c:h val="0.816543446883078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BD-48DF-B13D-6F2FD7ED8C45}"/>
              </c:ext>
            </c:extLst>
          </c:dPt>
          <c:dPt>
            <c:idx val="1"/>
            <c:bubble3D val="0"/>
            <c:explosion val="11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BD-48DF-B13D-6F2FD7ED8C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BD-48DF-B13D-6F2FD7ED8C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'Slide Analise da base de dados '!$H$124:$H$126</c:f>
              <c:strCache>
                <c:ptCount val="3"/>
                <c:pt idx="0">
                  <c:v>Possível</c:v>
                </c:pt>
                <c:pt idx="1">
                  <c:v>Provável</c:v>
                </c:pt>
                <c:pt idx="2">
                  <c:v>Remota</c:v>
                </c:pt>
              </c:strCache>
            </c:strRef>
          </c:cat>
          <c:val>
            <c:numRef>
              <c:f>'Slide Analise da base de dados '!$K$124:$K$126</c:f>
              <c:numCache>
                <c:formatCode>0%</c:formatCode>
                <c:ptCount val="3"/>
                <c:pt idx="0">
                  <c:v>0.16316906390002359</c:v>
                </c:pt>
                <c:pt idx="1">
                  <c:v>0.14289082763499175</c:v>
                </c:pt>
                <c:pt idx="2">
                  <c:v>0.69394010846498466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0BD-48DF-B13D-6F2FD7ED8C4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0E3-493A-AD8D-F2A832B293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Analise da base de dados '!$H$159:$H$161</c:f>
              <c:strCache>
                <c:ptCount val="3"/>
                <c:pt idx="0">
                  <c:v>Conhecimento</c:v>
                </c:pt>
                <c:pt idx="1">
                  <c:v>Cumprimento de sentença</c:v>
                </c:pt>
                <c:pt idx="2">
                  <c:v>Recursal</c:v>
                </c:pt>
              </c:strCache>
            </c:strRef>
          </c:cat>
          <c:val>
            <c:numRef>
              <c:f>'Slide Analise da base de dados '!$I$159:$I$161</c:f>
              <c:numCache>
                <c:formatCode>_-"R$"\ * #,##0_-;\-"R$"\ * #,##0_-;_-"R$"\ * "-"??_-;_-@_-</c:formatCode>
                <c:ptCount val="3"/>
                <c:pt idx="0">
                  <c:v>56867280</c:v>
                </c:pt>
                <c:pt idx="1">
                  <c:v>184849866.70500034</c:v>
                </c:pt>
                <c:pt idx="2">
                  <c:v>131006631.51000014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E3-493A-AD8D-F2A832B293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2949968"/>
        <c:axId val="1832950384"/>
      </c:barChart>
      <c:catAx>
        <c:axId val="183294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32950384"/>
        <c:crosses val="autoZero"/>
        <c:auto val="1"/>
        <c:lblAlgn val="ctr"/>
        <c:lblOffset val="100"/>
        <c:noMultiLvlLbl val="0"/>
      </c:catAx>
      <c:valAx>
        <c:axId val="1832950384"/>
        <c:scaling>
          <c:orientation val="minMax"/>
        </c:scaling>
        <c:delete val="1"/>
        <c:axPos val="l"/>
        <c:numFmt formatCode="_-&quot;R$&quot;\ * #,##0_-;\-&quot;R$&quot;\ * #,##0_-;_-&quot;R$&quot;\ * &quot;-&quot;??_-;_-@_-" sourceLinked="1"/>
        <c:majorTickMark val="none"/>
        <c:minorTickMark val="none"/>
        <c:tickLblPos val="nextTo"/>
        <c:crossAx val="1832949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'Visualização Geral'!$L$56</c:f>
              <c:strCache>
                <c:ptCount val="1"/>
                <c:pt idx="0">
                  <c:v>Processos Ativos 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'Visualização Geral'!$K$57:$K$62</c:f>
              <c:strCache>
                <c:ptCount val="6"/>
                <c:pt idx="0">
                  <c:v>Miranda advogados(SP)</c:v>
                </c:pt>
                <c:pt idx="1">
                  <c:v>Camargo advogados(SC)</c:v>
                </c:pt>
                <c:pt idx="2">
                  <c:v>Braga advogados(PR)</c:v>
                </c:pt>
                <c:pt idx="3">
                  <c:v>Reis advogados(RS)</c:v>
                </c:pt>
                <c:pt idx="4">
                  <c:v>Santos advogados(CE)</c:v>
                </c:pt>
                <c:pt idx="5">
                  <c:v>Siqueira advogados(RJ)</c:v>
                </c:pt>
              </c:strCache>
            </c:strRef>
          </c:cat>
          <c:val>
            <c:numRef>
              <c:f>'Visualização Geral'!$L$57:$L$62</c:f>
              <c:numCache>
                <c:formatCode>General</c:formatCode>
                <c:ptCount val="6"/>
                <c:pt idx="0">
                  <c:v>394</c:v>
                </c:pt>
                <c:pt idx="1">
                  <c:v>228</c:v>
                </c:pt>
                <c:pt idx="2">
                  <c:v>148</c:v>
                </c:pt>
                <c:pt idx="3">
                  <c:v>68</c:v>
                </c:pt>
                <c:pt idx="4">
                  <c:v>121</c:v>
                </c:pt>
                <c:pt idx="5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A-48C0-B839-1F7A236B404D}"/>
            </c:ext>
          </c:extLst>
        </c:ser>
        <c:ser>
          <c:idx val="2"/>
          <c:order val="1"/>
          <c:tx>
            <c:strRef>
              <c:f>'Visualização Geral'!$P$56</c:f>
              <c:strCache>
                <c:ptCount val="1"/>
                <c:pt idx="0">
                  <c:v>Valor Risco em Milhões.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361111111111111"/>
                  <c:y val="8.4875562720133283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2A-48C0-B839-1F7A236B404D}"/>
                </c:ext>
              </c:extLst>
            </c:dLbl>
            <c:dLbl>
              <c:idx val="1"/>
              <c:layout>
                <c:manualLayout>
                  <c:x val="9.9999999999999895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F2A-48C0-B839-1F7A236B404D}"/>
                </c:ext>
              </c:extLst>
            </c:dLbl>
            <c:dLbl>
              <c:idx val="2"/>
              <c:layout>
                <c:manualLayout>
                  <c:x val="9.166666666666666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2A-48C0-B839-1F7A236B404D}"/>
                </c:ext>
              </c:extLst>
            </c:dLbl>
            <c:dLbl>
              <c:idx val="3"/>
              <c:layout>
                <c:manualLayout>
                  <c:x val="0.10478012853172586"/>
                  <c:y val="-2.275118771948488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2A-48C0-B839-1F7A236B404D}"/>
                </c:ext>
              </c:extLst>
            </c:dLbl>
            <c:dLbl>
              <c:idx val="4"/>
              <c:layout>
                <c:manualLayout>
                  <c:x val="0.11161361517509928"/>
                  <c:y val="-1.7500913630372986E-2"/>
                </c:manualLayout>
              </c:layout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883598878758164E-2"/>
                      <c:h val="5.65192694705243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0F2A-48C0-B839-1F7A236B404D}"/>
                </c:ext>
              </c:extLst>
            </c:dLbl>
            <c:dLbl>
              <c:idx val="5"/>
              <c:layout>
                <c:manualLayout>
                  <c:x val="9.5668813007227946E-2"/>
                  <c:y val="-3.500182726074597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2A-48C0-B839-1F7A236B404D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'Visualização Geral'!$K$57:$K$62</c:f>
              <c:strCache>
                <c:ptCount val="6"/>
                <c:pt idx="0">
                  <c:v>Miranda advogados(SP)</c:v>
                </c:pt>
                <c:pt idx="1">
                  <c:v>Camargo advogados(SC)</c:v>
                </c:pt>
                <c:pt idx="2">
                  <c:v>Braga advogados(PR)</c:v>
                </c:pt>
                <c:pt idx="3">
                  <c:v>Reis advogados(RS)</c:v>
                </c:pt>
                <c:pt idx="4">
                  <c:v>Santos advogados(CE)</c:v>
                </c:pt>
                <c:pt idx="5">
                  <c:v>Siqueira advogados(RJ)</c:v>
                </c:pt>
              </c:strCache>
            </c:strRef>
          </c:cat>
          <c:val>
            <c:numRef>
              <c:f>'Visualização Geral'!$P$57:$P$62</c:f>
              <c:numCache>
                <c:formatCode>0</c:formatCode>
                <c:ptCount val="6"/>
                <c:pt idx="0">
                  <c:v>181.45688048500003</c:v>
                </c:pt>
                <c:pt idx="1">
                  <c:v>101.38964723999997</c:v>
                </c:pt>
                <c:pt idx="2">
                  <c:v>83.16821080000004</c:v>
                </c:pt>
                <c:pt idx="3">
                  <c:v>69.445653719999967</c:v>
                </c:pt>
                <c:pt idx="4">
                  <c:v>52.867280149999992</c:v>
                </c:pt>
                <c:pt idx="5">
                  <c:v>51.151240994999981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F2A-48C0-B839-1F7A236B404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96117056"/>
        <c:axId val="2096104160"/>
      </c:barChart>
      <c:catAx>
        <c:axId val="2096117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96104160"/>
        <c:crosses val="autoZero"/>
        <c:auto val="1"/>
        <c:lblAlgn val="ctr"/>
        <c:lblOffset val="100"/>
        <c:noMultiLvlLbl val="0"/>
      </c:catAx>
      <c:valAx>
        <c:axId val="2096104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9611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26911679682158"/>
          <c:y val="3.3272682734490543E-2"/>
          <c:w val="0.8782253083115219"/>
          <c:h val="0.56339575891190463"/>
        </c:manualLayout>
      </c:layout>
      <c:lineChart>
        <c:grouping val="standard"/>
        <c:varyColors val="0"/>
        <c:ser>
          <c:idx val="0"/>
          <c:order val="0"/>
          <c:tx>
            <c:strRef>
              <c:f>'Visualização Geral'!$H$84</c:f>
              <c:strCache>
                <c:ptCount val="1"/>
                <c:pt idx="0">
                  <c:v>Anos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'Visualização Geral'!$G$85:$G$95</c:f>
              <c:strCache>
                <c:ptCount val="11"/>
                <c:pt idx="0">
                  <c:v>Siqueira advogados</c:v>
                </c:pt>
                <c:pt idx="1">
                  <c:v>Souza advogados</c:v>
                </c:pt>
                <c:pt idx="2">
                  <c:v>Castro advogados</c:v>
                </c:pt>
                <c:pt idx="3">
                  <c:v>Braga advogados</c:v>
                </c:pt>
                <c:pt idx="4">
                  <c:v>Reis advogados</c:v>
                </c:pt>
                <c:pt idx="5">
                  <c:v>Rezende Advogados</c:v>
                </c:pt>
                <c:pt idx="6">
                  <c:v>Magalhães advogados</c:v>
                </c:pt>
                <c:pt idx="7">
                  <c:v>Veloso advogados</c:v>
                </c:pt>
                <c:pt idx="8">
                  <c:v>Santos advogados</c:v>
                </c:pt>
                <c:pt idx="9">
                  <c:v>Camargo advogados</c:v>
                </c:pt>
                <c:pt idx="10">
                  <c:v>Miranda advogados</c:v>
                </c:pt>
              </c:strCache>
            </c:strRef>
          </c:cat>
          <c:val>
            <c:numRef>
              <c:f>'Visualização Geral'!$H$85:$H$95</c:f>
              <c:numCache>
                <c:formatCode>0</c:formatCode>
                <c:ptCount val="11"/>
                <c:pt idx="0">
                  <c:v>3.3250000000000002</c:v>
                </c:pt>
                <c:pt idx="1">
                  <c:v>5.5</c:v>
                </c:pt>
                <c:pt idx="2">
                  <c:v>5.541666666666667</c:v>
                </c:pt>
                <c:pt idx="3">
                  <c:v>5.6842105263157894</c:v>
                </c:pt>
                <c:pt idx="4">
                  <c:v>5.8</c:v>
                </c:pt>
                <c:pt idx="5">
                  <c:v>6.16</c:v>
                </c:pt>
                <c:pt idx="6">
                  <c:v>6.6</c:v>
                </c:pt>
                <c:pt idx="7">
                  <c:v>6.9249999999999998</c:v>
                </c:pt>
                <c:pt idx="8">
                  <c:v>7.0754716981132075</c:v>
                </c:pt>
                <c:pt idx="9">
                  <c:v>7.7249999999999996</c:v>
                </c:pt>
                <c:pt idx="10">
                  <c:v>8.5248618784530379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FD-4B41-86DD-684C8ADD88A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1890864"/>
        <c:axId val="631895856"/>
      </c:lineChart>
      <c:catAx>
        <c:axId val="6318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1895856"/>
        <c:crosses val="autoZero"/>
        <c:auto val="1"/>
        <c:lblAlgn val="ctr"/>
        <c:lblOffset val="100"/>
        <c:noMultiLvlLbl val="0"/>
      </c:catAx>
      <c:valAx>
        <c:axId val="631895856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63189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D8-423D-890E-8BB645F2FEBD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D8-423D-890E-8BB645F2FEBD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D8-423D-890E-8BB645F2FEBD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ED8-423D-890E-8BB645F2FE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'Visualização Geral'!$G$104:$G$106</c:f>
              <c:strCache>
                <c:ptCount val="3"/>
                <c:pt idx="0">
                  <c:v>Economia com Acordo</c:v>
                </c:pt>
                <c:pt idx="1">
                  <c:v>Improcedência</c:v>
                </c:pt>
                <c:pt idx="2">
                  <c:v>Procedência</c:v>
                </c:pt>
              </c:strCache>
            </c:strRef>
          </c:cat>
          <c:val>
            <c:numRef>
              <c:f>'Visualização Geral'!$J$104:$J$106</c:f>
              <c:numCache>
                <c:formatCode>_-"R$"\ * #,##0_-;\-"R$"\ * #,##0_-;_-"R$"\ * "-"??_-;_-@_-</c:formatCode>
                <c:ptCount val="3"/>
                <c:pt idx="0">
                  <c:v>146929899.08000016</c:v>
                </c:pt>
                <c:pt idx="1">
                  <c:v>138130132</c:v>
                </c:pt>
                <c:pt idx="2">
                  <c:v>1269053178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ED8-423D-890E-8BB645F2FE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5741024"/>
        <c:axId val="1955739360"/>
      </c:barChart>
      <c:catAx>
        <c:axId val="195574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55739360"/>
        <c:crosses val="autoZero"/>
        <c:auto val="1"/>
        <c:lblAlgn val="ctr"/>
        <c:lblOffset val="100"/>
        <c:noMultiLvlLbl val="0"/>
      </c:catAx>
      <c:valAx>
        <c:axId val="1955739360"/>
        <c:scaling>
          <c:orientation val="minMax"/>
        </c:scaling>
        <c:delete val="1"/>
        <c:axPos val="l"/>
        <c:numFmt formatCode="_-&quot;R$&quot;\ * #,##0_-;\-&quot;R$&quot;\ * #,##0_-;_-&quot;R$&quot;\ * &quot;-&quot;??_-;_-@_-" sourceLinked="1"/>
        <c:majorTickMark val="none"/>
        <c:minorTickMark val="none"/>
        <c:tickLblPos val="nextTo"/>
        <c:crossAx val="195574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3-45A9-A7D8-44DE88575666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E3-45A9-A7D8-44DE885756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'Visualização Geral'!$G$126:$G$127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'Visualização Geral'!$I$126:$I$127</c:f>
              <c:numCache>
                <c:formatCode>0%</c:formatCode>
                <c:ptCount val="2"/>
                <c:pt idx="0">
                  <c:v>0.40681924334423164</c:v>
                </c:pt>
                <c:pt idx="1">
                  <c:v>0.5931807566557683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E3-45A9-A7D8-44DE8857566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'Visualização Geral'!$G$168:$G$178</c:f>
              <c:strCache>
                <c:ptCount val="11"/>
                <c:pt idx="0">
                  <c:v>Magalhães advogados</c:v>
                </c:pt>
                <c:pt idx="1">
                  <c:v>Miranda advogados</c:v>
                </c:pt>
                <c:pt idx="2">
                  <c:v>Souza advogados</c:v>
                </c:pt>
                <c:pt idx="3">
                  <c:v>Veloso advogados</c:v>
                </c:pt>
                <c:pt idx="4">
                  <c:v>Braga advogados</c:v>
                </c:pt>
                <c:pt idx="5">
                  <c:v>Rezende Advogados</c:v>
                </c:pt>
                <c:pt idx="6">
                  <c:v>Reis advogados</c:v>
                </c:pt>
                <c:pt idx="7">
                  <c:v>Camargo advogados</c:v>
                </c:pt>
                <c:pt idx="8">
                  <c:v>Santos advogados</c:v>
                </c:pt>
                <c:pt idx="9">
                  <c:v>Castro advogados</c:v>
                </c:pt>
                <c:pt idx="10">
                  <c:v>Fernandez advogados</c:v>
                </c:pt>
              </c:strCache>
            </c:strRef>
          </c:cat>
          <c:val>
            <c:numRef>
              <c:f>'Visualização Geral'!$I$168:$I$178</c:f>
              <c:numCache>
                <c:formatCode>0</c:formatCode>
                <c:ptCount val="11"/>
                <c:pt idx="0">
                  <c:v>18</c:v>
                </c:pt>
                <c:pt idx="1">
                  <c:v>13.010526315789473</c:v>
                </c:pt>
                <c:pt idx="2">
                  <c:v>11.396449704142011</c:v>
                </c:pt>
                <c:pt idx="3">
                  <c:v>11.232000000000001</c:v>
                </c:pt>
                <c:pt idx="4">
                  <c:v>11.015075376884422</c:v>
                </c:pt>
                <c:pt idx="5">
                  <c:v>10.378378378378379</c:v>
                </c:pt>
                <c:pt idx="6">
                  <c:v>9.8142076502732234</c:v>
                </c:pt>
                <c:pt idx="7">
                  <c:v>9.6526508226691039</c:v>
                </c:pt>
                <c:pt idx="8">
                  <c:v>8.885662431941924</c:v>
                </c:pt>
                <c:pt idx="9">
                  <c:v>8.4866920152091261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56-400A-BCE9-9331C53F86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48558096"/>
        <c:axId val="1748555184"/>
      </c:barChart>
      <c:catAx>
        <c:axId val="174855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48555184"/>
        <c:crosses val="autoZero"/>
        <c:auto val="1"/>
        <c:lblAlgn val="ctr"/>
        <c:lblOffset val="100"/>
        <c:noMultiLvlLbl val="0"/>
      </c:catAx>
      <c:valAx>
        <c:axId val="1748555184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1748558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165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8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7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9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9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4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4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7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91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2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340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66896" y="787400"/>
            <a:ext cx="3442130" cy="304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35479" y="5825507"/>
            <a:ext cx="21619604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0" dirty="0">
                <a:solidFill>
                  <a:srgbClr val="FFFFFF">
                    <a:alpha val="100000"/>
                  </a:srgbClr>
                </a:solidFill>
                <a:latin typeface="Bahnschrift SemiLight SemiConde" panose="020B0502040204020203" pitchFamily="34" charset="0"/>
                <a:ea typeface="Bebas Neue Regular" pitchFamily="34" charset="-122"/>
                <a:cs typeface="Bebas Neue Regular" pitchFamily="34" charset="-120"/>
              </a:rPr>
              <a:t>DIAGNÓSTICO FINANCEIRO</a:t>
            </a:r>
            <a:endParaRPr lang="en-US" sz="12000" dirty="0">
              <a:latin typeface="Bahnschrift SemiLight SemiConde" panose="020B0502040204020203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235478" y="8153400"/>
            <a:ext cx="16590404" cy="2147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pt-BR" sz="4400" dirty="0">
                <a:solidFill>
                  <a:schemeClr val="bg1"/>
                </a:solidFill>
                <a:effectLst/>
                <a:latin typeface="Bahnschrift SemiLight SemiConde" panose="020B0502040204020203" pitchFamily="34" charset="0"/>
                <a:ea typeface="Times New Roman" panose="02020603050405020304" pitchFamily="18" charset="0"/>
              </a:rPr>
              <a:t>Transformando desafios jurídicos em oportunidades estratégicas.</a:t>
            </a:r>
            <a:endParaRPr lang="en-US" sz="4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49486256-4A3B-4270-AB1B-6073887DCC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6433722" y="5755937"/>
            <a:ext cx="8201289" cy="8201289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22862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9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8363" y="194733"/>
            <a:ext cx="19596695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</a:rPr>
              <a:t>Diagnóstico de Oportunidades de Melhoria </a:t>
            </a:r>
            <a:endParaRPr lang="en-US" sz="6400" dirty="0">
              <a:solidFill>
                <a:srgbClr val="DBD7D7">
                  <a:alpha val="100000"/>
                </a:srgbClr>
              </a:solidFill>
              <a:latin typeface="Bahnschrift Light SemiCondensed" panose="020B0502040204020203" pitchFamily="34" charset="0"/>
              <a:ea typeface="Economica Regular" pitchFamily="34" charset="-122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9FF00F-46C3-4843-9DFD-005C63A2F0DA}"/>
              </a:ext>
            </a:extLst>
          </p:cNvPr>
          <p:cNvSpPr txBox="1"/>
          <p:nvPr/>
        </p:nvSpPr>
        <p:spPr>
          <a:xfrm>
            <a:off x="1331704" y="2495507"/>
            <a:ext cx="22476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3600">
                <a:latin typeface="Bahnschrift Light SemiCondensed" panose="020B0502040204020203" pitchFamily="34" charset="0"/>
              </a:defRPr>
            </a:lvl1pPr>
          </a:lstStyle>
          <a:p>
            <a:r>
              <a:rPr lang="pt-BR" sz="4000" dirty="0">
                <a:latin typeface="Bahnschrift SemiBold SemiConden" panose="020B0502040204020203" pitchFamily="34" charset="0"/>
              </a:rPr>
              <a:t>Ações Proativas para Melhorar Resultados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D2E2341-B8E4-4934-B193-EE7BDF603977}"/>
              </a:ext>
            </a:extLst>
          </p:cNvPr>
          <p:cNvSpPr txBox="1"/>
          <p:nvPr/>
        </p:nvSpPr>
        <p:spPr>
          <a:xfrm flipH="1">
            <a:off x="3124694" y="5324225"/>
            <a:ext cx="19746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ahnschrift Light SemiCondensed" panose="020B0502040204020203" pitchFamily="34" charset="0"/>
              </a:rPr>
              <a:t>Escritórios que têm uma alta taxa de sucesso, como </a:t>
            </a:r>
            <a:r>
              <a:rPr lang="pt-BR" sz="4000" u="sng" dirty="0">
                <a:latin typeface="Bahnschrift Light SemiCondensed" panose="020B0502040204020203" pitchFamily="34" charset="0"/>
              </a:rPr>
              <a:t>Camargo Advogados</a:t>
            </a:r>
            <a:r>
              <a:rPr lang="pt-BR" sz="4000" dirty="0">
                <a:latin typeface="Bahnschrift Light SemiCondensed" panose="020B0502040204020203" pitchFamily="34" charset="0"/>
              </a:rPr>
              <a:t>, podem servir como modelo para melhorar a eficiência em outros escritórios. Adotar essas práticas em escritórios com alto índice de falhas, como </a:t>
            </a:r>
            <a:r>
              <a:rPr lang="pt-BR" sz="4000" u="sng" dirty="0">
                <a:latin typeface="Bahnschrift Light SemiCondensed" panose="020B0502040204020203" pitchFamily="34" charset="0"/>
              </a:rPr>
              <a:t>Miranda Advogados</a:t>
            </a:r>
            <a:r>
              <a:rPr lang="pt-BR" sz="4000" dirty="0">
                <a:latin typeface="Bahnschrift Light SemiCondensed" panose="020B0502040204020203" pitchFamily="34" charset="0"/>
              </a:rPr>
              <a:t>, pode gerar uma melhoria significativa no desempenho geral da carteira.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5D2FAC2-E186-40BF-A9BD-7F71E4266C9F}"/>
              </a:ext>
            </a:extLst>
          </p:cNvPr>
          <p:cNvSpPr txBox="1"/>
          <p:nvPr/>
        </p:nvSpPr>
        <p:spPr>
          <a:xfrm>
            <a:off x="2593209" y="4341087"/>
            <a:ext cx="7036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Bahnschrift SemiBold SemiConden" panose="020B0502040204020203" pitchFamily="34" charset="0"/>
              </a:rPr>
              <a:t>Replicação de Boas Práticas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CD1DCFB-8DEA-4B1C-930A-153C9FD5925D}"/>
              </a:ext>
            </a:extLst>
          </p:cNvPr>
          <p:cNvSpPr/>
          <p:nvPr/>
        </p:nvSpPr>
        <p:spPr>
          <a:xfrm>
            <a:off x="2641554" y="5551591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7D66C32-046B-4A93-BBC3-BA9C4AD066B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0984" y="2748254"/>
            <a:ext cx="228632" cy="22863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1D4A9C1-094D-409F-83B5-D9F5AB4F5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633" y="4293434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4103CA14-6C91-4A15-9776-9E2E0229F4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6694645" y="5305407"/>
            <a:ext cx="8322297" cy="8322297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08362" y="135467"/>
            <a:ext cx="22904673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</a:rPr>
              <a:t>Cronograma de implementação – Curto Prazo (0 – 3 meses)</a:t>
            </a:r>
            <a:endParaRPr lang="en-US" sz="6400" dirty="0">
              <a:solidFill>
                <a:srgbClr val="DBD7D7">
                  <a:alpha val="100000"/>
                </a:srgbClr>
              </a:solidFill>
              <a:latin typeface="Bahnschrift Light SemiCondensed" panose="020B0502040204020203" pitchFamily="34" charset="0"/>
              <a:ea typeface="Economica Regular" pitchFamily="34" charset="-122"/>
            </a:endParaRPr>
          </a:p>
        </p:txBody>
      </p:sp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D19D76C6-E527-459A-B116-12B4E371D1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0944016"/>
              </p:ext>
            </p:extLst>
          </p:nvPr>
        </p:nvGraphicFramePr>
        <p:xfrm>
          <a:off x="1296912" y="5062606"/>
          <a:ext cx="9012232" cy="8005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:a16="http://schemas.microsoft.com/office/drawing/2014/main" id="{E3F0AAD3-6628-4869-8001-598B3CDBC5D1}"/>
              </a:ext>
            </a:extLst>
          </p:cNvPr>
          <p:cNvSpPr txBox="1"/>
          <p:nvPr/>
        </p:nvSpPr>
        <p:spPr>
          <a:xfrm>
            <a:off x="1034511" y="4288109"/>
            <a:ext cx="9985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Principais Processos com Alto Risco</a:t>
            </a:r>
            <a:br>
              <a:rPr lang="pt-BR" sz="2800" b="1" dirty="0"/>
            </a:br>
            <a:endParaRPr lang="pt-BR" sz="2800" b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1507D0-B815-4D66-B4DF-C25756B52B53}"/>
              </a:ext>
            </a:extLst>
          </p:cNvPr>
          <p:cNvSpPr txBox="1"/>
          <p:nvPr/>
        </p:nvSpPr>
        <p:spPr>
          <a:xfrm>
            <a:off x="9359570" y="4843742"/>
            <a:ext cx="28175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(Em R$ Milhões)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376DCD0-5403-44BB-A8DA-DEA1B7C89D93}"/>
              </a:ext>
            </a:extLst>
          </p:cNvPr>
          <p:cNvSpPr txBox="1"/>
          <p:nvPr/>
        </p:nvSpPr>
        <p:spPr>
          <a:xfrm>
            <a:off x="12914662" y="4720632"/>
            <a:ext cx="12196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3200"/>
            </a:lvl1pPr>
          </a:lstStyle>
          <a:p>
            <a:r>
              <a:rPr lang="pt-BR" sz="3600" dirty="0">
                <a:latin typeface="Bahnschrift Light SemiCondensed" panose="020B0502040204020203" pitchFamily="34" charset="0"/>
              </a:rPr>
              <a:t>Estratégia de Renegociação dos Processos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2FEFF56A-B075-4C2C-86C3-6BAD39BBD4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810" y="2112580"/>
            <a:ext cx="228632" cy="228632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94DE69-2E0A-4D2F-BFCD-5617C6D5962F}"/>
              </a:ext>
            </a:extLst>
          </p:cNvPr>
          <p:cNvSpPr txBox="1"/>
          <p:nvPr/>
        </p:nvSpPr>
        <p:spPr>
          <a:xfrm flipH="1">
            <a:off x="1161479" y="2558891"/>
            <a:ext cx="894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 SemiCondensed" panose="020B0502040204020203" pitchFamily="34" charset="0"/>
              </a:rPr>
              <a:t>Processos com Maior Exposição Financeira 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0FE69AB-6FEE-4394-9619-46B59020CBB9}"/>
              </a:ext>
            </a:extLst>
          </p:cNvPr>
          <p:cNvSpPr txBox="1"/>
          <p:nvPr/>
        </p:nvSpPr>
        <p:spPr>
          <a:xfrm>
            <a:off x="1161479" y="1924529"/>
            <a:ext cx="10450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Bahnschrift SemiBold SemiConden" panose="020B0502040204020203" pitchFamily="34" charset="0"/>
              </a:rPr>
              <a:t>Avaliação dos Processos com Alto Risco Financeiro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9495E61A-8916-4FEF-860D-D7B9DB8D0BA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24811" y="4262352"/>
            <a:ext cx="228632" cy="228632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50D65795-0818-4782-9CFF-1A06940F6230}"/>
              </a:ext>
            </a:extLst>
          </p:cNvPr>
          <p:cNvSpPr txBox="1"/>
          <p:nvPr/>
        </p:nvSpPr>
        <p:spPr>
          <a:xfrm>
            <a:off x="13032480" y="4074301"/>
            <a:ext cx="9970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Bahnschrift SemiBold SemiConden" panose="020B0502040204020203" pitchFamily="34" charset="0"/>
              </a:rPr>
              <a:t>Ações de Renegociação para Mitigação de Riscos</a:t>
            </a:r>
          </a:p>
        </p:txBody>
      </p:sp>
      <p:sp>
        <p:nvSpPr>
          <p:cNvPr id="34" name="Chave Direita 33">
            <a:extLst>
              <a:ext uri="{FF2B5EF4-FFF2-40B4-BE49-F238E27FC236}">
                <a16:creationId xmlns:a16="http://schemas.microsoft.com/office/drawing/2014/main" id="{3199059A-8C4D-4E96-9202-635A4C8FB312}"/>
              </a:ext>
            </a:extLst>
          </p:cNvPr>
          <p:cNvSpPr/>
          <p:nvPr/>
        </p:nvSpPr>
        <p:spPr>
          <a:xfrm>
            <a:off x="11632147" y="2558891"/>
            <a:ext cx="419355" cy="99338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DEC6ACA9-EBBE-4E6F-B3A6-17C1A7A74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561310">
            <a:off x="13470621" y="6699715"/>
            <a:ext cx="353535" cy="353535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CF73B23D-119D-44F4-8876-CEED8C633AE3}"/>
              </a:ext>
            </a:extLst>
          </p:cNvPr>
          <p:cNvSpPr txBox="1"/>
          <p:nvPr/>
        </p:nvSpPr>
        <p:spPr>
          <a:xfrm flipH="1">
            <a:off x="13985240" y="6560441"/>
            <a:ext cx="861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Bahnschrift SemiBold SemiConden" panose="020B0502040204020203" pitchFamily="34" charset="0"/>
              </a:rPr>
              <a:t>Negociar Acordos: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Priorizar acordos estratégicos com os envolvidos para reduzir o tempo de resolução e o risco financeiro.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9EEFD83F-B39C-48D4-B538-597351E5B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561310">
            <a:off x="13470621" y="8825721"/>
            <a:ext cx="353535" cy="353535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FC3437F2-3982-4E0A-84AB-CEC30FAECFCE}"/>
              </a:ext>
            </a:extLst>
          </p:cNvPr>
          <p:cNvSpPr txBox="1"/>
          <p:nvPr/>
        </p:nvSpPr>
        <p:spPr>
          <a:xfrm flipH="1">
            <a:off x="13985240" y="8686447"/>
            <a:ext cx="86108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Bahnschrift SemiBold SemiConden" panose="020B0502040204020203" pitchFamily="34" charset="0"/>
              </a:rPr>
              <a:t>Foco em Processos de Longo Prazo: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Processos que estão parados por muito tempo serão reavaliados e renegociados para liberar recursos e evitar custos adicionais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F65C73E-7C93-4897-958D-2F7E8E4CEA98}"/>
              </a:ext>
            </a:extLst>
          </p:cNvPr>
          <p:cNvSpPr txBox="1"/>
          <p:nvPr/>
        </p:nvSpPr>
        <p:spPr>
          <a:xfrm>
            <a:off x="23613035" y="13112614"/>
            <a:ext cx="12561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10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6102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CE47D684-9C4E-4AAA-8FBC-3E22C2E7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6755035" y="5245732"/>
            <a:ext cx="8970305" cy="8970305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701830" y="13068300"/>
            <a:ext cx="36768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11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92163" y="225181"/>
            <a:ext cx="25079425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60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</a:rPr>
              <a:t>Cronograma de implementação – Médio a Longo Prazo (3 - 12 meses)</a:t>
            </a:r>
            <a:endParaRPr lang="en-US" sz="6000" dirty="0">
              <a:solidFill>
                <a:srgbClr val="DBD7D7">
                  <a:alpha val="100000"/>
                </a:srgbClr>
              </a:solidFill>
              <a:latin typeface="Bahnschrift Light SemiCondensed" panose="020B0502040204020203" pitchFamily="34" charset="0"/>
              <a:ea typeface="Economica Regular" pitchFamily="34" charset="-122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98CF162-C485-4B8F-A261-732CDB900EE6}"/>
              </a:ext>
            </a:extLst>
          </p:cNvPr>
          <p:cNvSpPr txBox="1"/>
          <p:nvPr/>
        </p:nvSpPr>
        <p:spPr>
          <a:xfrm>
            <a:off x="1750107" y="4102713"/>
            <a:ext cx="1278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Bahnschrift SemiBold SemiConden" panose="020B0502040204020203" pitchFamily="34" charset="0"/>
              </a:rPr>
              <a:t>Detalhamento das Fases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BA5852-4DA0-45F3-B5A9-0C62C4E9000C}"/>
              </a:ext>
            </a:extLst>
          </p:cNvPr>
          <p:cNvSpPr txBox="1"/>
          <p:nvPr/>
        </p:nvSpPr>
        <p:spPr>
          <a:xfrm>
            <a:off x="1250577" y="5167805"/>
            <a:ext cx="1002702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</a:rPr>
              <a:t>Fase 1: Planejamento e Identificação de KPIs Relevantes (0-3 meses):</a:t>
            </a:r>
          </a:p>
          <a:p>
            <a:endParaRPr lang="pt-BR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Light SemiConde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SemiCondensed" panose="020B0502040204020203" pitchFamily="34" charset="0"/>
              </a:rPr>
              <a:t>Definir os </a:t>
            </a:r>
            <a:r>
              <a:rPr lang="pt-BR" sz="2400" b="1" dirty="0">
                <a:latin typeface="Bahnschrift Light SemiCondensed" panose="020B0502040204020203" pitchFamily="34" charset="0"/>
              </a:rPr>
              <a:t>principais KPIs</a:t>
            </a:r>
            <a:r>
              <a:rPr lang="pt-BR" sz="2400" dirty="0">
                <a:latin typeface="Bahnschrift Light SemiCondensed" panose="020B0502040204020203" pitchFamily="34" charset="0"/>
              </a:rPr>
              <a:t> que serão monitorados no dashboard, como: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SemiCondensed" panose="020B0502040204020203" pitchFamily="34" charset="0"/>
              </a:rPr>
              <a:t>Tempo médio de resolução de processos.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SemiCondensed" panose="020B0502040204020203" pitchFamily="34" charset="0"/>
              </a:rPr>
              <a:t>Taxa de sucesso e falha por escritório.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SemiCondensed" panose="020B0502040204020203" pitchFamily="34" charset="0"/>
              </a:rPr>
              <a:t>Valores recuperados versus valores em risco.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SemiCondensed" panose="020B0502040204020203" pitchFamily="34" charset="0"/>
              </a:rPr>
              <a:t>Planejamento da arquitetura do dashboard e integração com sistemas existentes.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A0203154-CD18-41D8-B952-1E2B09825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577" y="9422916"/>
            <a:ext cx="9704721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</a:rPr>
              <a:t>Fase 2: Desenvolvimento do Dashboard (3-6 meses):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400" dirty="0"/>
              <a:t>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Desenvolver e personalizar o dashboard, garantindo que ele capture dados em tempo real e forneça uma visão clara dos principais prazos e KPIs.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400" dirty="0"/>
              <a:t>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Iniciar os primeiros testes com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alertas automatizados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 para processos que estão próximos de exceder o limite de prazo.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06DE07-BDB1-4B0B-BEA2-92EF27C440ED}"/>
              </a:ext>
            </a:extLst>
          </p:cNvPr>
          <p:cNvSpPr txBox="1"/>
          <p:nvPr/>
        </p:nvSpPr>
        <p:spPr>
          <a:xfrm>
            <a:off x="13431875" y="5167805"/>
            <a:ext cx="934207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</a:rPr>
              <a:t>Fase 3: Testes Piloto e Ajustes (6-9 meses):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SemiCondensed" panose="020B0502040204020203" pitchFamily="34" charset="0"/>
              </a:rPr>
              <a:t>Rodar um </a:t>
            </a:r>
            <a:r>
              <a:rPr lang="pt-BR" sz="2400" b="1" dirty="0">
                <a:latin typeface="Bahnschrift Light SemiCondensed" panose="020B0502040204020203" pitchFamily="34" charset="0"/>
              </a:rPr>
              <a:t>piloto</a:t>
            </a:r>
            <a:r>
              <a:rPr lang="pt-BR" sz="2400" dirty="0">
                <a:latin typeface="Bahnschrift Light SemiCondensed" panose="020B0502040204020203" pitchFamily="34" charset="0"/>
              </a:rPr>
              <a:t> do dashboard com um grupo limitado de usuários, ajustando funcionalidades e aprimorando as métricas monitoradas.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SemiCondensed" panose="020B0502040204020203" pitchFamily="34" charset="0"/>
              </a:rPr>
              <a:t>Implementar relatórios periódicos gerados automaticamente pelo dashboard.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E19657-B508-4CD2-A38C-34702D53E514}"/>
              </a:ext>
            </a:extLst>
          </p:cNvPr>
          <p:cNvSpPr txBox="1"/>
          <p:nvPr/>
        </p:nvSpPr>
        <p:spPr>
          <a:xfrm>
            <a:off x="13431875" y="9422916"/>
            <a:ext cx="100870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SemiConden" panose="020B0502040204020203" pitchFamily="34" charset="0"/>
              </a:rPr>
              <a:t>Fase 4: Integração Completa e Monitoramento Contínuo (9-12 meses):</a:t>
            </a:r>
          </a:p>
          <a:p>
            <a:endParaRPr lang="pt-BR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SemiCondensed" panose="020B0502040204020203" pitchFamily="34" charset="0"/>
              </a:rPr>
              <a:t>Integração total do dashboard no fluxo de trabalho da equipe jurídica.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SemiCondensed" panose="020B0502040204020203" pitchFamily="34" charset="0"/>
              </a:rPr>
              <a:t>Automatização completa dos </a:t>
            </a:r>
            <a:r>
              <a:rPr lang="pt-BR" sz="2400" b="1" dirty="0">
                <a:latin typeface="Bahnschrift Light SemiCondensed" panose="020B0502040204020203" pitchFamily="34" charset="0"/>
              </a:rPr>
              <a:t>alertas de prazos</a:t>
            </a:r>
            <a:r>
              <a:rPr lang="pt-BR" sz="2400" dirty="0">
                <a:latin typeface="Bahnschrift Light SemiCondensed" panose="020B0502040204020203" pitchFamily="34" charset="0"/>
              </a:rPr>
              <a:t> e geração de </a:t>
            </a:r>
            <a:r>
              <a:rPr lang="pt-BR" sz="2400" b="1" dirty="0">
                <a:latin typeface="Bahnschrift Light SemiCondensed" panose="020B0502040204020203" pitchFamily="34" charset="0"/>
              </a:rPr>
              <a:t>relatórios gerenciais</a:t>
            </a:r>
            <a:r>
              <a:rPr lang="pt-BR" sz="2400" dirty="0">
                <a:latin typeface="Bahnschrift Light SemiCondensed" panose="020B0502040204020203" pitchFamily="34" charset="0"/>
              </a:rPr>
              <a:t> com base nos KPIs, permitindo revisões de performance trimestrais.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A4DFEB89-2C7F-42B0-8C10-F88FE450B2D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50577" y="1757745"/>
            <a:ext cx="228632" cy="228632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1D70585-0899-4452-874D-06DC26DA7BB4}"/>
              </a:ext>
            </a:extLst>
          </p:cNvPr>
          <p:cNvSpPr txBox="1"/>
          <p:nvPr/>
        </p:nvSpPr>
        <p:spPr>
          <a:xfrm flipH="1">
            <a:off x="1558245" y="2379490"/>
            <a:ext cx="21478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ahnschrift Light SemiCondensed" panose="020B0502040204020203" pitchFamily="34" charset="0"/>
              </a:rPr>
              <a:t>Esse passo tem como objetivo principal fornecer uma visão consolidada dos principais indicadores de performance, ajudando a equipe a identificar processos críticos e monitorar o cumprimento dos prazos de forma contínua.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4DBECAB-DF54-40B2-BC12-8F136CE785CC}"/>
              </a:ext>
            </a:extLst>
          </p:cNvPr>
          <p:cNvSpPr txBox="1"/>
          <p:nvPr/>
        </p:nvSpPr>
        <p:spPr>
          <a:xfrm>
            <a:off x="1558246" y="1569694"/>
            <a:ext cx="14077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Bahnschrift SemiBold SemiConden" panose="020B0502040204020203" pitchFamily="34" charset="0"/>
              </a:rPr>
              <a:t>Implementação de um Dashboard de Monitoramento de Prazos e KPIs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6C13E4F-EF61-40E3-BCB3-939D445DF316}"/>
              </a:ext>
            </a:extLst>
          </p:cNvPr>
          <p:cNvSpPr/>
          <p:nvPr/>
        </p:nvSpPr>
        <p:spPr>
          <a:xfrm>
            <a:off x="1529511" y="4357872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90BB39B2-F914-4D43-8A24-27603C240FEA}"/>
              </a:ext>
            </a:extLst>
          </p:cNvPr>
          <p:cNvCxnSpPr>
            <a:stCxn id="13" idx="2"/>
          </p:cNvCxnSpPr>
          <p:nvPr/>
        </p:nvCxnSpPr>
        <p:spPr>
          <a:xfrm rot="5400000">
            <a:off x="5536917" y="8695744"/>
            <a:ext cx="1454344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Curvo 32">
            <a:extLst>
              <a:ext uri="{FF2B5EF4-FFF2-40B4-BE49-F238E27FC236}">
                <a16:creationId xmlns:a16="http://schemas.microsoft.com/office/drawing/2014/main" id="{A4C65835-820E-47FD-B963-28EA6F039A6B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10955298" y="6383523"/>
            <a:ext cx="2476577" cy="41781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05D8DB8E-EB60-4650-873C-58E277CD73DF}"/>
              </a:ext>
            </a:extLst>
          </p:cNvPr>
          <p:cNvCxnSpPr/>
          <p:nvPr/>
        </p:nvCxnSpPr>
        <p:spPr>
          <a:xfrm rot="5400000">
            <a:off x="17214797" y="8511078"/>
            <a:ext cx="18236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82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38437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12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88924" y="5365682"/>
            <a:ext cx="12135750" cy="277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8800" u="sng" dirty="0">
                <a:latin typeface="Bahnschrift SemiBold SemiConden" panose="020B0502040204020203" pitchFamily="34" charset="0"/>
                <a:ea typeface="Economica Regular" pitchFamily="34" charset="-122"/>
              </a:rPr>
              <a:t>Abertura para Discussão</a:t>
            </a:r>
            <a:endParaRPr lang="en-US" sz="8800" u="sng" dirty="0">
              <a:latin typeface="Bahnschrift SemiBold SemiConden" panose="020B0502040204020203" pitchFamily="34" charset="0"/>
              <a:ea typeface="Economica Regula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95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266733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22862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219352" y="254000"/>
            <a:ext cx="12846272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  <a:cs typeface="Economica Regular" pitchFamily="34" charset="-120"/>
              </a:rPr>
              <a:t>Objetivos da Análise</a:t>
            </a:r>
            <a:endParaRPr lang="en-US" sz="6400" dirty="0">
              <a:latin typeface="Bahnschrift Light SemiCondensed" panose="020B0502040204020203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822FE3F-35A0-41EE-A73F-79A4C6067CB1}"/>
              </a:ext>
            </a:extLst>
          </p:cNvPr>
          <p:cNvSpPr txBox="1"/>
          <p:nvPr/>
        </p:nvSpPr>
        <p:spPr>
          <a:xfrm>
            <a:off x="1017675" y="1699722"/>
            <a:ext cx="6889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Bahnschrift SemiBold SemiConden" panose="020B0502040204020203" pitchFamily="34" charset="0"/>
                <a:ea typeface="Economica Regular" pitchFamily="34" charset="-122"/>
              </a:rPr>
              <a:t>Três Pilares de Otimização 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96EADD3A-261F-4607-938D-ACBE82145A71}"/>
              </a:ext>
            </a:extLst>
          </p:cNvPr>
          <p:cNvSpPr txBox="1"/>
          <p:nvPr/>
        </p:nvSpPr>
        <p:spPr>
          <a:xfrm flipH="1">
            <a:off x="2974735" y="4428424"/>
            <a:ext cx="17091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ahnschrift Light SemiCondensed" panose="020B0502040204020203" pitchFamily="34" charset="0"/>
              </a:rPr>
              <a:t>Identificação de processos acima do tempo esperado, medidas de ação nos escritórios e processos mais prejudiciais. 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1D13503F-C2EE-4E8A-A8AB-4E2929125B81}"/>
              </a:ext>
            </a:extLst>
          </p:cNvPr>
          <p:cNvSpPr txBox="1"/>
          <p:nvPr/>
        </p:nvSpPr>
        <p:spPr>
          <a:xfrm>
            <a:off x="2974735" y="7430598"/>
            <a:ext cx="14971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ahnschrift Light SemiCondensed" panose="020B0502040204020203" pitchFamily="34" charset="0"/>
              </a:rPr>
              <a:t>Diminuir o custo total da carteira contenciosa civil, Identificar nas carteiras possibilidades de acordo ou renegociação.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4FB3033D-5D26-423C-9B7C-FE817017B5D1}"/>
              </a:ext>
            </a:extLst>
          </p:cNvPr>
          <p:cNvSpPr txBox="1"/>
          <p:nvPr/>
        </p:nvSpPr>
        <p:spPr>
          <a:xfrm>
            <a:off x="2974735" y="10692839"/>
            <a:ext cx="20112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ahnschrift Light SemiCondensed" panose="020B0502040204020203" pitchFamily="34" charset="0"/>
              </a:rPr>
              <a:t>Identificar padrões de processos com alta probabilidade de perda e direcioná-los à escritórios com alta taxa de sucesso. 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E9F7F9-BDE0-462C-AB44-E237254F67F4}"/>
              </a:ext>
            </a:extLst>
          </p:cNvPr>
          <p:cNvSpPr txBox="1"/>
          <p:nvPr/>
        </p:nvSpPr>
        <p:spPr>
          <a:xfrm>
            <a:off x="2443249" y="3445286"/>
            <a:ext cx="7834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Bahnschrift SemiBold SemiConden" panose="020B0502040204020203" pitchFamily="34" charset="0"/>
              </a:rPr>
              <a:t>Redução de tempo de resolução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D15826-74EF-45EB-8DF1-7C1957D661A5}"/>
              </a:ext>
            </a:extLst>
          </p:cNvPr>
          <p:cNvSpPr txBox="1"/>
          <p:nvPr/>
        </p:nvSpPr>
        <p:spPr>
          <a:xfrm>
            <a:off x="2491594" y="6538871"/>
            <a:ext cx="4833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Bahnschrift SemiBold SemiConden" panose="020B0502040204020203" pitchFamily="34" charset="0"/>
              </a:rPr>
              <a:t>Controle de custos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D67818-C6FA-4E47-98D1-87992C30387C}"/>
              </a:ext>
            </a:extLst>
          </p:cNvPr>
          <p:cNvSpPr txBox="1"/>
          <p:nvPr/>
        </p:nvSpPr>
        <p:spPr>
          <a:xfrm>
            <a:off x="2572276" y="9799181"/>
            <a:ext cx="4973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Bahnschrift SemiBold SemiConden" panose="020B0502040204020203" pitchFamily="34" charset="0"/>
              </a:rPr>
              <a:t>Mitigação de riscos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664855E-B437-4129-9228-F55C7B14B149}"/>
              </a:ext>
            </a:extLst>
          </p:cNvPr>
          <p:cNvSpPr/>
          <p:nvPr/>
        </p:nvSpPr>
        <p:spPr>
          <a:xfrm>
            <a:off x="2491594" y="4655790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188585D-3F52-44C2-AD6F-AD24B9106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33" y="6336457"/>
            <a:ext cx="1003300" cy="10033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F950E8E-DC7D-48E0-A30E-152FC4F7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33" y="3478304"/>
            <a:ext cx="950120" cy="950120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86C967F2-E69A-4090-A1A6-9244E89239B1}"/>
              </a:ext>
            </a:extLst>
          </p:cNvPr>
          <p:cNvSpPr/>
          <p:nvPr/>
        </p:nvSpPr>
        <p:spPr>
          <a:xfrm>
            <a:off x="2491594" y="7707580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A4F0EFA-6A36-45C7-8C0B-3C6F9C6B81F6}"/>
              </a:ext>
            </a:extLst>
          </p:cNvPr>
          <p:cNvSpPr/>
          <p:nvPr/>
        </p:nvSpPr>
        <p:spPr>
          <a:xfrm>
            <a:off x="2577720" y="11019223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62C505A-8697-4839-B33A-D08BBFC07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713" y="9560935"/>
            <a:ext cx="950120" cy="9501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22862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2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33231" y="265953"/>
            <a:ext cx="19982817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  <a:cs typeface="Economica Regular" pitchFamily="34" charset="-120"/>
              </a:rPr>
              <a:t>Panorama </a:t>
            </a:r>
            <a:r>
              <a:rPr lang="en-US" sz="6400" dirty="0" err="1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  <a:cs typeface="Economica Regular" pitchFamily="34" charset="-120"/>
              </a:rPr>
              <a:t>geral</a:t>
            </a:r>
            <a:r>
              <a:rPr lang="en-US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  <a:cs typeface="Economica Regular" pitchFamily="34" charset="-120"/>
              </a:rPr>
              <a:t> da base de dados</a:t>
            </a:r>
            <a:endParaRPr lang="en-US" sz="6400" dirty="0">
              <a:latin typeface="Bahnschrift Light Semi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F0E71D-A898-4F72-ADA8-C471931082E7}"/>
              </a:ext>
            </a:extLst>
          </p:cNvPr>
          <p:cNvSpPr txBox="1"/>
          <p:nvPr/>
        </p:nvSpPr>
        <p:spPr>
          <a:xfrm>
            <a:off x="1727543" y="1995464"/>
            <a:ext cx="222276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Bahnschrift Light SemiCondensed" panose="020B0502040204020203" pitchFamily="34" charset="0"/>
              </a:rPr>
              <a:t>A carteira atual apresenta </a:t>
            </a:r>
            <a:r>
              <a:rPr lang="pt-BR" sz="3600" u="sng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21%</a:t>
            </a:r>
            <a:r>
              <a:rPr lang="pt-BR" sz="3600" dirty="0">
                <a:latin typeface="Bahnschrift Light SemiCondensed" panose="020B0502040204020203" pitchFamily="34" charset="0"/>
              </a:rPr>
              <a:t> dos processos ativos com mais de </a:t>
            </a:r>
            <a:r>
              <a:rPr lang="pt-BR" sz="3600" u="sng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6 anos </a:t>
            </a:r>
            <a:r>
              <a:rPr lang="pt-BR" sz="3600" dirty="0">
                <a:latin typeface="Bahnschrift Light SemiCondensed" panose="020B0502040204020203" pitchFamily="34" charset="0"/>
              </a:rPr>
              <a:t>sem resolução, indicando necessidade de priorização de casos críticos. </a:t>
            </a:r>
          </a:p>
          <a:p>
            <a:endParaRPr lang="pt-BR" sz="3600" dirty="0">
              <a:latin typeface="Bahnschrift Light SemiCondensed" panose="020B0502040204020203" pitchFamily="34" charset="0"/>
            </a:endParaRPr>
          </a:p>
          <a:p>
            <a:r>
              <a:rPr lang="pt-BR" sz="3600" u="sng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31%</a:t>
            </a:r>
            <a:r>
              <a:rPr lang="pt-BR" sz="3600" dirty="0">
                <a:latin typeface="Bahnschrift Light SemiCondensed" panose="020B0502040204020203" pitchFamily="34" charset="0"/>
              </a:rPr>
              <a:t> dos processos ativos são considerados de alto risco, representando um valor financeiro em torno de </a:t>
            </a:r>
            <a:r>
              <a:rPr lang="pt-BR" sz="3600" u="sng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R$ 675 milhões</a:t>
            </a:r>
            <a:r>
              <a:rPr lang="pt-BR" sz="3600" dirty="0">
                <a:latin typeface="Bahnschrift Light SemiCondensed" panose="020B0502040204020203" pitchFamily="34" charset="0"/>
              </a:rPr>
              <a:t>. </a:t>
            </a:r>
          </a:p>
          <a:p>
            <a:r>
              <a:rPr lang="pt-BR" sz="3600" dirty="0">
                <a:latin typeface="Bahnschrift Light SemiCondensed" panose="020B0502040204020203" pitchFamily="34" charset="0"/>
              </a:rPr>
              <a:t>A média de tempo de resolução para processos encerrados é de </a:t>
            </a:r>
            <a:r>
              <a:rPr lang="pt-BR" sz="3600" u="sng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11 meses</a:t>
            </a:r>
            <a:r>
              <a:rPr lang="pt-BR" sz="3600" dirty="0">
                <a:latin typeface="Bahnschrift Light SemiCondensed" panose="020B0502040204020203" pitchFamily="34" charset="0"/>
              </a:rPr>
              <a:t>, enquanto os processos ainda ativos possuem uma média de </a:t>
            </a:r>
            <a:r>
              <a:rPr lang="pt-BR" sz="3600" u="sng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5 anos </a:t>
            </a:r>
            <a:r>
              <a:rPr lang="pt-BR" sz="3600" dirty="0">
                <a:latin typeface="Bahnschrift Light SemiCondensed" panose="020B0502040204020203" pitchFamily="34" charset="0"/>
              </a:rPr>
              <a:t>em andamento. 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FB60EE3B-BECD-42C8-AB05-577C34733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3497"/>
              </p:ext>
            </p:extLst>
          </p:nvPr>
        </p:nvGraphicFramePr>
        <p:xfrm>
          <a:off x="833231" y="6588059"/>
          <a:ext cx="11042931" cy="6725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3EDD0C84-0F1D-4484-8202-46F26EF4C1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298188"/>
              </p:ext>
            </p:extLst>
          </p:nvPr>
        </p:nvGraphicFramePr>
        <p:xfrm>
          <a:off x="13038128" y="6074878"/>
          <a:ext cx="9640786" cy="6874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Elipse 12">
            <a:extLst>
              <a:ext uri="{FF2B5EF4-FFF2-40B4-BE49-F238E27FC236}">
                <a16:creationId xmlns:a16="http://schemas.microsoft.com/office/drawing/2014/main" id="{A39AD4E3-CC95-46BF-A530-0473D6D67F6A}"/>
              </a:ext>
            </a:extLst>
          </p:cNvPr>
          <p:cNvSpPr/>
          <p:nvPr/>
        </p:nvSpPr>
        <p:spPr>
          <a:xfrm>
            <a:off x="1355257" y="3901410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B4D4A6E-0B1B-42A2-9512-2A6268381589}"/>
              </a:ext>
            </a:extLst>
          </p:cNvPr>
          <p:cNvSpPr/>
          <p:nvPr/>
        </p:nvSpPr>
        <p:spPr>
          <a:xfrm>
            <a:off x="1355257" y="2285816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A870C4F-4DDC-4CD8-B48E-12F62F98B2E1}"/>
              </a:ext>
            </a:extLst>
          </p:cNvPr>
          <p:cNvSpPr txBox="1"/>
          <p:nvPr/>
        </p:nvSpPr>
        <p:spPr>
          <a:xfrm>
            <a:off x="13002846" y="5284231"/>
            <a:ext cx="10387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/>
              <a:t>Distribuição de Processos de Alto Risco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4E7738F-E9F6-4AE9-95BC-00444552CB41}"/>
              </a:ext>
            </a:extLst>
          </p:cNvPr>
          <p:cNvSpPr txBox="1"/>
          <p:nvPr/>
        </p:nvSpPr>
        <p:spPr>
          <a:xfrm>
            <a:off x="1355257" y="5869570"/>
            <a:ext cx="12196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/>
              <a:t>Tempo de Resolução por Categoria </a:t>
            </a:r>
            <a:r>
              <a:rPr lang="pt-BR" sz="3600" dirty="0"/>
              <a:t>(Em anos)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22862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3</a:t>
            </a:r>
            <a:endParaRPr lang="en-US" sz="240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AD99852-BEF4-4C32-8708-16A9B5B00288}"/>
              </a:ext>
            </a:extLst>
          </p:cNvPr>
          <p:cNvSpPr txBox="1"/>
          <p:nvPr/>
        </p:nvSpPr>
        <p:spPr>
          <a:xfrm>
            <a:off x="1480898" y="2038697"/>
            <a:ext cx="214253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Bahnschrift Light SemiCondensed" panose="020B0502040204020203" pitchFamily="34" charset="0"/>
              </a:rPr>
              <a:t>A análise da carteira ativa revela que </a:t>
            </a:r>
            <a:r>
              <a:rPr lang="pt-BR" sz="3600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14%</a:t>
            </a:r>
            <a:r>
              <a:rPr lang="pt-BR" sz="3600" dirty="0">
                <a:latin typeface="Bahnschrift Light SemiCondensed" panose="020B0502040204020203" pitchFamily="34" charset="0"/>
              </a:rPr>
              <a:t> dos processos ativos têm prognóstico "Provável", representando um risco financeiro de </a:t>
            </a:r>
            <a:r>
              <a:rPr lang="pt-BR" sz="3600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R$ 372 Mi </a:t>
            </a:r>
            <a:r>
              <a:rPr lang="pt-BR" sz="3600" dirty="0">
                <a:latin typeface="Bahnschrift Light SemiCondensed" panose="020B0502040204020203" pitchFamily="34" charset="0"/>
              </a:rPr>
              <a:t>com processos. Além disso, os processos em fase Recursal tem em média 5,5 anos ativos, indicando um prolongamento considerável no tempo de resolução.</a:t>
            </a: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5AC2A4A1-8CF6-496A-A0BD-77C8898F22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431554"/>
              </p:ext>
            </p:extLst>
          </p:nvPr>
        </p:nvGraphicFramePr>
        <p:xfrm>
          <a:off x="1602009" y="5257161"/>
          <a:ext cx="5852367" cy="5191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78691A27-47F1-4009-99BF-0635B21C05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672853"/>
              </p:ext>
            </p:extLst>
          </p:nvPr>
        </p:nvGraphicFramePr>
        <p:xfrm>
          <a:off x="8738720" y="5540188"/>
          <a:ext cx="13719735" cy="7073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2" name="CaixaDeTexto 41">
            <a:extLst>
              <a:ext uri="{FF2B5EF4-FFF2-40B4-BE49-F238E27FC236}">
                <a16:creationId xmlns:a16="http://schemas.microsoft.com/office/drawing/2014/main" id="{779501A9-E641-4DC5-A1B5-3F98A32C3934}"/>
              </a:ext>
            </a:extLst>
          </p:cNvPr>
          <p:cNvSpPr txBox="1"/>
          <p:nvPr/>
        </p:nvSpPr>
        <p:spPr>
          <a:xfrm>
            <a:off x="21540788" y="7614858"/>
            <a:ext cx="2466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Tempo médio Ativo de </a:t>
            </a:r>
            <a:r>
              <a:rPr lang="pt-BR" sz="3200" b="1" dirty="0">
                <a:highlight>
                  <a:srgbClr val="FFFF00"/>
                </a:highlight>
              </a:rPr>
              <a:t>5,5 anos</a:t>
            </a:r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D7AE303-6330-4599-A42F-9118B37BD8EE}"/>
              </a:ext>
            </a:extLst>
          </p:cNvPr>
          <p:cNvCxnSpPr>
            <a:cxnSpLocks/>
          </p:cNvCxnSpPr>
          <p:nvPr/>
        </p:nvCxnSpPr>
        <p:spPr>
          <a:xfrm flipV="1">
            <a:off x="21002625" y="9184518"/>
            <a:ext cx="1085850" cy="3102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3">
            <a:extLst>
              <a:ext uri="{FF2B5EF4-FFF2-40B4-BE49-F238E27FC236}">
                <a16:creationId xmlns:a16="http://schemas.microsoft.com/office/drawing/2014/main" id="{BDD8D133-2ABB-431B-A4EF-8880F31A8A6F}"/>
              </a:ext>
            </a:extLst>
          </p:cNvPr>
          <p:cNvSpPr/>
          <p:nvPr/>
        </p:nvSpPr>
        <p:spPr>
          <a:xfrm>
            <a:off x="892163" y="254000"/>
            <a:ext cx="19596695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</a:rPr>
              <a:t>Perfil do Processo Ativo</a:t>
            </a:r>
            <a:endParaRPr lang="en-US" sz="6400" dirty="0">
              <a:solidFill>
                <a:srgbClr val="DBD7D7">
                  <a:alpha val="100000"/>
                </a:srgbClr>
              </a:solidFill>
              <a:latin typeface="Bahnschrift Light SemiCondensed" panose="020B0502040204020203" pitchFamily="34" charset="0"/>
              <a:ea typeface="Economica Regular" pitchFamily="34" charset="-122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1F74E84-CB3B-4CA4-BD54-965E0046D1B2}"/>
              </a:ext>
            </a:extLst>
          </p:cNvPr>
          <p:cNvSpPr/>
          <p:nvPr/>
        </p:nvSpPr>
        <p:spPr>
          <a:xfrm>
            <a:off x="1113209" y="2278350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08D4C25-8240-4AF0-9AF4-32BA74C11752}"/>
              </a:ext>
            </a:extLst>
          </p:cNvPr>
          <p:cNvSpPr txBox="1"/>
          <p:nvPr/>
        </p:nvSpPr>
        <p:spPr>
          <a:xfrm>
            <a:off x="1051659" y="5223239"/>
            <a:ext cx="12196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/>
              <a:t>Distribuição por Prognóstico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BFF24DF-51C8-4C86-8E85-71F28D0819A9}"/>
              </a:ext>
            </a:extLst>
          </p:cNvPr>
          <p:cNvSpPr txBox="1"/>
          <p:nvPr/>
        </p:nvSpPr>
        <p:spPr>
          <a:xfrm>
            <a:off x="12709338" y="4537938"/>
            <a:ext cx="12196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/>
              <a:t>Valor de Risco por fase Atual.</a:t>
            </a:r>
          </a:p>
        </p:txBody>
      </p:sp>
    </p:spTree>
    <p:extLst>
      <p:ext uri="{BB962C8B-B14F-4D97-AF65-F5344CB8AC3E}">
        <p14:creationId xmlns:p14="http://schemas.microsoft.com/office/powerpoint/2010/main" val="281112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22862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4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69032" y="194733"/>
            <a:ext cx="19596695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</a:rPr>
              <a:t>Perfil do Processo Ativo</a:t>
            </a:r>
            <a:endParaRPr lang="en-US" sz="6400" dirty="0">
              <a:solidFill>
                <a:srgbClr val="DBD7D7">
                  <a:alpha val="100000"/>
                </a:srgbClr>
              </a:solidFill>
              <a:latin typeface="Bahnschrift Light SemiCondensed" panose="020B0502040204020203" pitchFamily="34" charset="0"/>
              <a:ea typeface="Economica Regular" pitchFamily="34" charset="-122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230C13-EC60-4EC8-91DA-643BA8E7B4FE}"/>
              </a:ext>
            </a:extLst>
          </p:cNvPr>
          <p:cNvSpPr txBox="1"/>
          <p:nvPr/>
        </p:nvSpPr>
        <p:spPr>
          <a:xfrm>
            <a:off x="969032" y="1302085"/>
            <a:ext cx="2244910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Bahnschrift Light SemiCondensed" panose="020B0502040204020203" pitchFamily="34" charset="0"/>
              </a:rPr>
              <a:t>Esses escritórios concentram os processos mais críticos em termos de valor financeiro e tempo de resolução, exigindo ações imediatas para mitigar perdas e otimizar resultados.</a:t>
            </a:r>
          </a:p>
          <a:p>
            <a:endParaRPr lang="pt-BR" sz="4000" dirty="0">
              <a:latin typeface="Bahnschrift Light SemiCondensed" panose="020B0502040204020203" pitchFamily="34" charset="0"/>
            </a:endParaRPr>
          </a:p>
          <a:p>
            <a:pPr lvl="3"/>
            <a:r>
              <a:rPr lang="pt-BR" sz="3200" dirty="0">
                <a:latin typeface="Bahnschrift Light SemiCondensed" panose="020B0502040204020203" pitchFamily="34" charset="0"/>
              </a:rPr>
              <a:t>Top 1 - </a:t>
            </a:r>
            <a:r>
              <a:rPr lang="pt-BR" sz="3200" u="sng" dirty="0">
                <a:latin typeface="Bahnschrift Light SemiCondensed" panose="020B0502040204020203" pitchFamily="34" charset="0"/>
              </a:rPr>
              <a:t>Miranda advogados(SP</a:t>
            </a:r>
            <a:r>
              <a:rPr lang="pt-BR" sz="3200" dirty="0">
                <a:latin typeface="Bahnschrift Light SemiCondensed" panose="020B0502040204020203" pitchFamily="34" charset="0"/>
              </a:rPr>
              <a:t>): </a:t>
            </a:r>
            <a:r>
              <a:rPr lang="pt-BR" sz="3200" dirty="0">
                <a:solidFill>
                  <a:schemeClr val="bg1"/>
                </a:solidFill>
                <a:highlight>
                  <a:srgbClr val="FF0000"/>
                </a:highlight>
                <a:latin typeface="Bahnschrift Light SemiCondensed" panose="020B0502040204020203" pitchFamily="34" charset="0"/>
              </a:rPr>
              <a:t>R$ 181 milhões em alto risco</a:t>
            </a:r>
            <a:r>
              <a:rPr lang="pt-BR" sz="3200" dirty="0">
                <a:latin typeface="Bahnschrift Light SemiCondensed" panose="020B0502040204020203" pitchFamily="34" charset="0"/>
              </a:rPr>
              <a:t>, com 394 processos ativos e um tempo médio de </a:t>
            </a:r>
            <a:r>
              <a:rPr lang="pt-BR" sz="3200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9 anos</a:t>
            </a:r>
            <a:r>
              <a:rPr lang="pt-BR" sz="3200" dirty="0">
                <a:latin typeface="Bahnschrift Light SemiCondensed" panose="020B0502040204020203" pitchFamily="34" charset="0"/>
              </a:rPr>
              <a:t>.</a:t>
            </a:r>
          </a:p>
          <a:p>
            <a:pPr lvl="3"/>
            <a:endParaRPr lang="pt-BR" sz="2800" dirty="0">
              <a:latin typeface="Bahnschrift Light SemiCondensed" panose="020B0502040204020203" pitchFamily="34" charset="0"/>
            </a:endParaRPr>
          </a:p>
          <a:p>
            <a:pPr lvl="3"/>
            <a:r>
              <a:rPr lang="pt-BR" sz="3200" dirty="0">
                <a:latin typeface="Bahnschrift Light SemiCondensed" panose="020B0502040204020203" pitchFamily="34" charset="0"/>
              </a:rPr>
              <a:t>Top 2 - </a:t>
            </a:r>
            <a:r>
              <a:rPr lang="pt-BR" sz="3200" u="sng" dirty="0">
                <a:latin typeface="Bahnschrift Light SemiCondensed" panose="020B0502040204020203" pitchFamily="34" charset="0"/>
              </a:rPr>
              <a:t>Camargo advogados(SC</a:t>
            </a:r>
            <a:r>
              <a:rPr lang="pt-BR" sz="3200" dirty="0">
                <a:latin typeface="Bahnschrift Light SemiCondensed" panose="020B0502040204020203" pitchFamily="34" charset="0"/>
              </a:rPr>
              <a:t>): </a:t>
            </a:r>
            <a:r>
              <a:rPr lang="pt-BR" sz="3200" dirty="0">
                <a:solidFill>
                  <a:schemeClr val="bg1"/>
                </a:solidFill>
                <a:highlight>
                  <a:srgbClr val="FF0000"/>
                </a:highlight>
                <a:latin typeface="Bahnschrift Light SemiCondensed" panose="020B0502040204020203" pitchFamily="34" charset="0"/>
              </a:rPr>
              <a:t>R$ 101 milhões em alto risco</a:t>
            </a:r>
            <a:r>
              <a:rPr lang="pt-BR" sz="3200" dirty="0">
                <a:latin typeface="Bahnschrift Light SemiCondensed" panose="020B0502040204020203" pitchFamily="34" charset="0"/>
              </a:rPr>
              <a:t>, com 228 processos ativos e um tempo médio de </a:t>
            </a:r>
            <a:r>
              <a:rPr lang="pt-BR" sz="3200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8 anos</a:t>
            </a:r>
            <a:r>
              <a:rPr lang="pt-BR" sz="3200" dirty="0">
                <a:latin typeface="Bahnschrift Light SemiCondensed" panose="020B0502040204020203" pitchFamily="34" charset="0"/>
              </a:rPr>
              <a:t>.</a:t>
            </a:r>
          </a:p>
          <a:p>
            <a:pPr lvl="3">
              <a:buFont typeface="Arial" panose="020B0604020202020204" pitchFamily="34" charset="0"/>
              <a:buChar char="•"/>
            </a:pPr>
            <a:endParaRPr lang="pt-BR" sz="3200" dirty="0">
              <a:latin typeface="Bahnschrift Light SemiCondensed" panose="020B0502040204020203" pitchFamily="34" charset="0"/>
            </a:endParaRPr>
          </a:p>
          <a:p>
            <a:pPr lvl="3"/>
            <a:r>
              <a:rPr lang="pt-BR" sz="3200" dirty="0">
                <a:latin typeface="Bahnschrift Light SemiCondensed" panose="020B0502040204020203" pitchFamily="34" charset="0"/>
              </a:rPr>
              <a:t>Top 3 - </a:t>
            </a:r>
            <a:r>
              <a:rPr lang="pt-BR" sz="3200" u="sng" dirty="0">
                <a:latin typeface="Bahnschrift Light SemiCondensed" panose="020B0502040204020203" pitchFamily="34" charset="0"/>
              </a:rPr>
              <a:t>Braga Advogados (PR) </a:t>
            </a:r>
            <a:r>
              <a:rPr lang="pt-BR" sz="3200" dirty="0">
                <a:latin typeface="Bahnschrift Light SemiCondensed" panose="020B0502040204020203" pitchFamily="34" charset="0"/>
              </a:rPr>
              <a:t>: </a:t>
            </a:r>
            <a:r>
              <a:rPr lang="pt-BR" sz="3200" dirty="0">
                <a:solidFill>
                  <a:schemeClr val="bg1"/>
                </a:solidFill>
                <a:highlight>
                  <a:srgbClr val="FF0000"/>
                </a:highlight>
                <a:latin typeface="Bahnschrift Light SemiCondensed" panose="020B0502040204020203" pitchFamily="34" charset="0"/>
              </a:rPr>
              <a:t>R$ 83 milhões em alto risco</a:t>
            </a:r>
            <a:r>
              <a:rPr lang="pt-BR" sz="3200" dirty="0">
                <a:latin typeface="Bahnschrift Light SemiCondensed" panose="020B0502040204020203" pitchFamily="34" charset="0"/>
              </a:rPr>
              <a:t>, com 148 processos ativos e tempo médio de </a:t>
            </a:r>
            <a:r>
              <a:rPr lang="pt-BR" sz="3200" dirty="0">
                <a:highlight>
                  <a:srgbClr val="FFFF00"/>
                </a:highlight>
                <a:latin typeface="Bahnschrift Light SemiCondensed" panose="020B0502040204020203" pitchFamily="34" charset="0"/>
              </a:rPr>
              <a:t>6 anos</a:t>
            </a:r>
            <a:endParaRPr lang="pt-BR" sz="3200" dirty="0">
              <a:latin typeface="Bahnschrift Light SemiCondensed" panose="020B0502040204020203" pitchFamily="34" charset="0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5ED6E2D-82D0-4362-B9AF-21B17993A1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351444"/>
              </p:ext>
            </p:extLst>
          </p:nvPr>
        </p:nvGraphicFramePr>
        <p:xfrm>
          <a:off x="714375" y="6858000"/>
          <a:ext cx="10984565" cy="647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688F7D99-E1C1-468B-9577-91AC3BEDEB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51699"/>
              </p:ext>
            </p:extLst>
          </p:nvPr>
        </p:nvGraphicFramePr>
        <p:xfrm>
          <a:off x="11927569" y="7224714"/>
          <a:ext cx="12141940" cy="5843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653D1D5-4E0D-4EC8-85E1-AFCE17677B00}"/>
              </a:ext>
            </a:extLst>
          </p:cNvPr>
          <p:cNvCxnSpPr>
            <a:cxnSpLocks/>
          </p:cNvCxnSpPr>
          <p:nvPr/>
        </p:nvCxnSpPr>
        <p:spPr>
          <a:xfrm>
            <a:off x="13315950" y="8192621"/>
            <a:ext cx="1010219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905E41-F4B0-4FE6-8612-BECDF9C5C5BA}"/>
              </a:ext>
            </a:extLst>
          </p:cNvPr>
          <p:cNvSpPr txBox="1"/>
          <p:nvPr/>
        </p:nvSpPr>
        <p:spPr>
          <a:xfrm>
            <a:off x="11927569" y="7715567"/>
            <a:ext cx="16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Tempo médio 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C80536E-7A1D-4B42-A1C1-E87201D28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7071" y="3301984"/>
            <a:ext cx="228632" cy="22863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48E55CE-BE86-4553-BBD7-3D7BDD25A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7071" y="4251576"/>
            <a:ext cx="228632" cy="22863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9E0C147-B2FC-46BA-B80A-37445D61D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7071" y="5201168"/>
            <a:ext cx="228632" cy="22863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EBB6B00-5013-4280-8AF8-BE4B07948A0F}"/>
              </a:ext>
            </a:extLst>
          </p:cNvPr>
          <p:cNvSpPr txBox="1"/>
          <p:nvPr/>
        </p:nvSpPr>
        <p:spPr>
          <a:xfrm>
            <a:off x="12688236" y="6184625"/>
            <a:ext cx="12196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/>
              <a:t>Duração de Processos por Escritório em Andamento.</a:t>
            </a:r>
            <a:br>
              <a:rPr lang="pt-BR" sz="3600" b="1" dirty="0"/>
            </a:br>
            <a:r>
              <a:rPr lang="pt-BR" sz="3600" dirty="0"/>
              <a:t>(Em anos)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63E0B19-F908-4485-93AF-DA87E1A285C1}"/>
              </a:ext>
            </a:extLst>
          </p:cNvPr>
          <p:cNvSpPr txBox="1"/>
          <p:nvPr/>
        </p:nvSpPr>
        <p:spPr>
          <a:xfrm>
            <a:off x="877422" y="6161779"/>
            <a:ext cx="12438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/>
              <a:t>Risco Financeiro por Escritório e Estado (UF)</a:t>
            </a:r>
          </a:p>
        </p:txBody>
      </p:sp>
    </p:spTree>
    <p:extLst>
      <p:ext uri="{BB962C8B-B14F-4D97-AF65-F5344CB8AC3E}">
        <p14:creationId xmlns:p14="http://schemas.microsoft.com/office/powerpoint/2010/main" val="377603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22862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5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8363" y="112663"/>
            <a:ext cx="19596695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</a:rPr>
              <a:t>Perfil do Processo Encerrados</a:t>
            </a:r>
            <a:endParaRPr lang="en-US" sz="6400" dirty="0">
              <a:solidFill>
                <a:srgbClr val="DBD7D7">
                  <a:alpha val="100000"/>
                </a:srgbClr>
              </a:solidFill>
              <a:latin typeface="Bahnschrift Light SemiCondensed" panose="020B0502040204020203" pitchFamily="34" charset="0"/>
              <a:ea typeface="Economica Regular" pitchFamily="34" charset="-122"/>
            </a:endParaRP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28532B31-1FD3-48E6-B03C-D00B8EDFA3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345244"/>
              </p:ext>
            </p:extLst>
          </p:nvPr>
        </p:nvGraphicFramePr>
        <p:xfrm>
          <a:off x="936992" y="6158753"/>
          <a:ext cx="11703243" cy="6427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1ABB5F00-1DAE-41F2-A2AF-40B6881A11B1}"/>
              </a:ext>
            </a:extLst>
          </p:cNvPr>
          <p:cNvSpPr txBox="1"/>
          <p:nvPr/>
        </p:nvSpPr>
        <p:spPr>
          <a:xfrm>
            <a:off x="1320555" y="1507807"/>
            <a:ext cx="21887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3600">
                <a:latin typeface="Bahnschrift Light SemiCondensed" panose="020B0502040204020203" pitchFamily="34" charset="0"/>
              </a:defRPr>
            </a:lvl1pPr>
          </a:lstStyle>
          <a:p>
            <a:r>
              <a:rPr lang="pt-BR" dirty="0"/>
              <a:t>A análise dos processos encerrados revela importantes ganhos financeiros e áreas críticas que precisam de atenção. Através de acordos e decisões de improcedência, foi possível economizar </a:t>
            </a:r>
            <a:r>
              <a:rPr lang="pt-BR" u="sng" dirty="0">
                <a:highlight>
                  <a:srgbClr val="00FF00"/>
                </a:highlight>
              </a:rPr>
              <a:t>R$ 285 milhões</a:t>
            </a:r>
            <a:r>
              <a:rPr lang="pt-BR" dirty="0"/>
              <a:t>, reduzindo significativamente os custos da carteira. No entanto, </a:t>
            </a:r>
            <a:r>
              <a:rPr lang="pt-BR" u="sng" dirty="0">
                <a:highlight>
                  <a:srgbClr val="FF0000"/>
                </a:highlight>
              </a:rPr>
              <a:t>59%</a:t>
            </a:r>
            <a:r>
              <a:rPr lang="pt-BR" dirty="0"/>
              <a:t> dos processos encerrados apresentaram falhas, resultando em perdas significativas, com um total de </a:t>
            </a:r>
            <a:r>
              <a:rPr lang="pt-BR" u="sng" dirty="0">
                <a:highlight>
                  <a:srgbClr val="FF0000"/>
                </a:highlight>
              </a:rPr>
              <a:t>R$ 1.2 Bilhões </a:t>
            </a:r>
            <a:r>
              <a:rPr lang="pt-BR" dirty="0"/>
              <a:t>perdidos em processos.</a:t>
            </a: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C7E9A056-37A2-43A0-A272-D045891DE0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3243013"/>
              </p:ext>
            </p:extLst>
          </p:nvPr>
        </p:nvGraphicFramePr>
        <p:xfrm>
          <a:off x="15006918" y="6400800"/>
          <a:ext cx="8443265" cy="6185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0E55093F-8E4D-42B1-ABE4-859CE1460B4D}"/>
              </a:ext>
            </a:extLst>
          </p:cNvPr>
          <p:cNvSpPr txBox="1"/>
          <p:nvPr/>
        </p:nvSpPr>
        <p:spPr>
          <a:xfrm>
            <a:off x="14734463" y="5628171"/>
            <a:ext cx="8225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/>
              <a:t>Percentual de Processos: Falhas x Sucesso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E32B24-009D-4E24-BD2E-9A356D4AB4C7}"/>
              </a:ext>
            </a:extLst>
          </p:cNvPr>
          <p:cNvSpPr txBox="1"/>
          <p:nvPr/>
        </p:nvSpPr>
        <p:spPr>
          <a:xfrm>
            <a:off x="837758" y="5366446"/>
            <a:ext cx="822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/>
              <a:t>Distribuição dos Processos Encerrados (Acordos, Improcedência, Procedência)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9B2C6CD-2415-4458-A0A4-076D8BE1C4C5}"/>
              </a:ext>
            </a:extLst>
          </p:cNvPr>
          <p:cNvSpPr/>
          <p:nvPr/>
        </p:nvSpPr>
        <p:spPr>
          <a:xfrm>
            <a:off x="1002911" y="1719550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71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22862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6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8363" y="181106"/>
            <a:ext cx="19596695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</a:rPr>
              <a:t>Perfil do Processo Encerrados</a:t>
            </a:r>
            <a:endParaRPr lang="en-US" sz="6400" dirty="0">
              <a:solidFill>
                <a:srgbClr val="DBD7D7">
                  <a:alpha val="100000"/>
                </a:srgbClr>
              </a:solidFill>
              <a:latin typeface="Bahnschrift Light SemiCondensed" panose="020B0502040204020203" pitchFamily="34" charset="0"/>
              <a:ea typeface="Economica Regular" pitchFamily="34" charset="-122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A1CECB-BD3A-4B6D-A98C-D3A1D35E0356}"/>
              </a:ext>
            </a:extLst>
          </p:cNvPr>
          <p:cNvSpPr txBox="1"/>
          <p:nvPr/>
        </p:nvSpPr>
        <p:spPr>
          <a:xfrm>
            <a:off x="1314072" y="1658575"/>
            <a:ext cx="223258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3600">
                <a:latin typeface="Bahnschrift Light SemiCondensed" panose="020B0502040204020203" pitchFamily="34" charset="0"/>
              </a:defRPr>
            </a:lvl1pPr>
          </a:lstStyle>
          <a:p>
            <a:r>
              <a:rPr lang="pt-BR" dirty="0"/>
              <a:t>Avaliando a carteira de processos encerrados identifiquei que o tempo médio de resolução é de 11 meses, com alguns escritórios superando essa média, o que impacta negativamente a eficiência geral. Escritórios como </a:t>
            </a:r>
            <a:r>
              <a:rPr lang="pt-BR" u="sng" dirty="0"/>
              <a:t>Miranda Advogados</a:t>
            </a:r>
            <a:r>
              <a:rPr lang="pt-BR" dirty="0"/>
              <a:t>, com uma taxa de falha de </a:t>
            </a:r>
            <a:r>
              <a:rPr lang="pt-BR" dirty="0">
                <a:highlight>
                  <a:srgbClr val="FF0000"/>
                </a:highlight>
              </a:rPr>
              <a:t>31%</a:t>
            </a:r>
            <a:r>
              <a:rPr lang="pt-BR" dirty="0"/>
              <a:t>, são críticos e requerem ações imediatas para melhorar suas estratégias e reduzir perdas. </a:t>
            </a:r>
          </a:p>
          <a:p>
            <a:endParaRPr lang="pt-BR" dirty="0"/>
          </a:p>
          <a:p>
            <a:r>
              <a:rPr lang="pt-BR" dirty="0"/>
              <a:t>Por outro lado, escritórios como </a:t>
            </a:r>
            <a:r>
              <a:rPr lang="pt-BR" u="sng" dirty="0"/>
              <a:t>Camargo Advogados</a:t>
            </a:r>
            <a:r>
              <a:rPr lang="pt-BR" dirty="0"/>
              <a:t>, com uma taxa de sucesso de </a:t>
            </a:r>
            <a:r>
              <a:rPr lang="pt-BR" dirty="0">
                <a:highlight>
                  <a:srgbClr val="00FF00"/>
                </a:highlight>
              </a:rPr>
              <a:t>22%</a:t>
            </a:r>
            <a:r>
              <a:rPr lang="pt-BR" dirty="0"/>
              <a:t>, demonstram práticas eficientes que podem ser replicadas para melhorar o desempenho da carteira. Focar nesses exemplos é essencial para mitigar riscos e otimizar os resultados futuros.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AC44BD4-62DB-4604-8C91-04E2B38802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489140"/>
              </p:ext>
            </p:extLst>
          </p:nvPr>
        </p:nvGraphicFramePr>
        <p:xfrm>
          <a:off x="968189" y="6888675"/>
          <a:ext cx="8579224" cy="5670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C0FBA26-A115-465A-B69F-2062F8A35CCF}"/>
              </a:ext>
            </a:extLst>
          </p:cNvPr>
          <p:cNvCxnSpPr/>
          <p:nvPr/>
        </p:nvCxnSpPr>
        <p:spPr>
          <a:xfrm>
            <a:off x="1364876" y="892884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D0784FC-1E1B-463F-BE5B-79D3283C9D67}"/>
              </a:ext>
            </a:extLst>
          </p:cNvPr>
          <p:cNvCxnSpPr>
            <a:cxnSpLocks/>
          </p:cNvCxnSpPr>
          <p:nvPr/>
        </p:nvCxnSpPr>
        <p:spPr>
          <a:xfrm>
            <a:off x="2151529" y="8417859"/>
            <a:ext cx="720762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952652E-ED72-457F-B31F-96A91B92D5F8}"/>
              </a:ext>
            </a:extLst>
          </p:cNvPr>
          <p:cNvSpPr txBox="1"/>
          <p:nvPr/>
        </p:nvSpPr>
        <p:spPr>
          <a:xfrm>
            <a:off x="1075764" y="8063916"/>
            <a:ext cx="1183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Tempo médio 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C184F8CD-6A77-44F1-8AAD-0AAF9C77F2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928027"/>
              </p:ext>
            </p:extLst>
          </p:nvPr>
        </p:nvGraphicFramePr>
        <p:xfrm>
          <a:off x="11430001" y="6200775"/>
          <a:ext cx="11572874" cy="6867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CaixaDeTexto 21">
            <a:extLst>
              <a:ext uri="{FF2B5EF4-FFF2-40B4-BE49-F238E27FC236}">
                <a16:creationId xmlns:a16="http://schemas.microsoft.com/office/drawing/2014/main" id="{97EB22D6-F83C-42F9-84FA-F4C57D984D09}"/>
              </a:ext>
            </a:extLst>
          </p:cNvPr>
          <p:cNvSpPr txBox="1"/>
          <p:nvPr/>
        </p:nvSpPr>
        <p:spPr>
          <a:xfrm>
            <a:off x="12685437" y="5533532"/>
            <a:ext cx="8480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 Taxa de Falha x Sucesso por Escritório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5C1F6F2-377A-4BD4-B0B0-C3A4BCEC7985}"/>
              </a:ext>
            </a:extLst>
          </p:cNvPr>
          <p:cNvSpPr txBox="1"/>
          <p:nvPr/>
        </p:nvSpPr>
        <p:spPr>
          <a:xfrm>
            <a:off x="968189" y="5888400"/>
            <a:ext cx="12196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Comparação do Tempo Médio de Resolução por Escritório </a:t>
            </a:r>
            <a:br>
              <a:rPr lang="pt-BR" sz="2800" b="1" dirty="0"/>
            </a:br>
            <a:r>
              <a:rPr lang="pt-BR" sz="2800" b="1" dirty="0"/>
              <a:t>(</a:t>
            </a:r>
            <a:r>
              <a:rPr lang="pt-BR" sz="2800" dirty="0"/>
              <a:t>Em meses)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40FCCD6-7019-47E3-BD63-E5C568ED8711}"/>
              </a:ext>
            </a:extLst>
          </p:cNvPr>
          <p:cNvSpPr/>
          <p:nvPr/>
        </p:nvSpPr>
        <p:spPr>
          <a:xfrm>
            <a:off x="1027830" y="1849060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D73DC07-95F5-4827-B695-AA36F44CAB33}"/>
              </a:ext>
            </a:extLst>
          </p:cNvPr>
          <p:cNvSpPr/>
          <p:nvPr/>
        </p:nvSpPr>
        <p:spPr>
          <a:xfrm>
            <a:off x="1027830" y="4057305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26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22862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7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8363" y="113803"/>
            <a:ext cx="19596695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</a:rPr>
              <a:t>Diagnóstico de Oportunidades de Melhoria </a:t>
            </a:r>
            <a:endParaRPr lang="en-US" sz="6400" dirty="0">
              <a:solidFill>
                <a:srgbClr val="DBD7D7">
                  <a:alpha val="100000"/>
                </a:srgbClr>
              </a:solidFill>
              <a:latin typeface="Bahnschrift Light SemiCondensed" panose="020B0502040204020203" pitchFamily="34" charset="0"/>
              <a:ea typeface="Economica Regular" pitchFamily="34" charset="-122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4F3476-E175-43C4-8633-C1AF7802E7DF}"/>
              </a:ext>
            </a:extLst>
          </p:cNvPr>
          <p:cNvSpPr txBox="1"/>
          <p:nvPr/>
        </p:nvSpPr>
        <p:spPr>
          <a:xfrm flipH="1">
            <a:off x="3027202" y="3978788"/>
            <a:ext cx="19746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ahnschrift Light SemiCondensed" panose="020B0502040204020203" pitchFamily="34" charset="0"/>
              </a:rPr>
              <a:t>Identifiquei que os top 3 escritórios com maior risco financeiro, representam </a:t>
            </a:r>
            <a:r>
              <a:rPr lang="pt-BR" sz="4000" dirty="0">
                <a:highlight>
                  <a:srgbClr val="FF0000"/>
                </a:highlight>
                <a:latin typeface="Bahnschrift Light SemiCondensed" panose="020B0502040204020203" pitchFamily="34" charset="0"/>
              </a:rPr>
              <a:t>R$ 365 </a:t>
            </a:r>
            <a:r>
              <a:rPr lang="pt-BR" sz="4000" dirty="0">
                <a:latin typeface="Bahnschrift Light SemiCondensed" panose="020B0502040204020203" pitchFamily="34" charset="0"/>
              </a:rPr>
              <a:t>Milhões em risco. Priorizar esses casos e escritórios podem gerar uma recuperação significativa de capital e melhorar o fluxo de caixa.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60F63CB-B31B-4837-AF91-2F915DC3D7E4}"/>
              </a:ext>
            </a:extLst>
          </p:cNvPr>
          <p:cNvSpPr txBox="1"/>
          <p:nvPr/>
        </p:nvSpPr>
        <p:spPr>
          <a:xfrm>
            <a:off x="2495717" y="2995650"/>
            <a:ext cx="476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Bahnschrift SemiBold SemiConden" panose="020B0502040204020203" pitchFamily="34" charset="0"/>
              </a:rPr>
              <a:t>Impacto Financeiro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DD41C09-CBC4-4024-BB91-A1543888644C}"/>
              </a:ext>
            </a:extLst>
          </p:cNvPr>
          <p:cNvSpPr/>
          <p:nvPr/>
        </p:nvSpPr>
        <p:spPr>
          <a:xfrm>
            <a:off x="2544062" y="4206154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A6091A5-AC6E-427A-A3DC-857939918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79" y="2874505"/>
            <a:ext cx="952142" cy="9521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6216BA7-0D66-4D4E-BDF5-717D6FFC4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243" y="7260436"/>
            <a:ext cx="1210733" cy="121073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89CC8F-8972-4DBE-AD41-344BC07E9F01}"/>
              </a:ext>
            </a:extLst>
          </p:cNvPr>
          <p:cNvSpPr txBox="1"/>
          <p:nvPr/>
        </p:nvSpPr>
        <p:spPr>
          <a:xfrm flipH="1">
            <a:off x="3315428" y="8336005"/>
            <a:ext cx="19746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ahnschrift Light SemiCondensed" panose="020B0502040204020203" pitchFamily="34" charset="0"/>
              </a:rPr>
              <a:t>Alguns processos ativos estão parados por mais de </a:t>
            </a:r>
            <a:r>
              <a:rPr lang="pt-BR" sz="4000" dirty="0">
                <a:highlight>
                  <a:srgbClr val="FF0000"/>
                </a:highlight>
                <a:latin typeface="Bahnschrift Light SemiCondensed" panose="020B0502040204020203" pitchFamily="34" charset="0"/>
              </a:rPr>
              <a:t>7 anos</a:t>
            </a:r>
            <a:r>
              <a:rPr lang="pt-BR" sz="4000" dirty="0">
                <a:latin typeface="Bahnschrift Light SemiCondensed" panose="020B0502040204020203" pitchFamily="34" charset="0"/>
              </a:rPr>
              <a:t>, o que impacta diretamente a eficiência da operação. Implementar uma solução de monitoramento de prazos permitirá ações corretivas antecipadas, reduzindo o risco de atrasos e ineficiências.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B305F6-3342-4EBD-978C-65AD907F74C2}"/>
              </a:ext>
            </a:extLst>
          </p:cNvPr>
          <p:cNvSpPr txBox="1"/>
          <p:nvPr/>
        </p:nvSpPr>
        <p:spPr>
          <a:xfrm>
            <a:off x="2842937" y="7352867"/>
            <a:ext cx="9724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sz="4800">
                <a:latin typeface="Bahnschrift SemiBold SemiConden" panose="020B0502040204020203" pitchFamily="34" charset="0"/>
              </a:defRPr>
            </a:lvl1pPr>
          </a:lstStyle>
          <a:p>
            <a:r>
              <a:rPr lang="pt-BR" dirty="0"/>
              <a:t>Monitoramento de Tempo de Inatividade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091AB4E-93F0-4C76-8A37-3D51266D5AA1}"/>
              </a:ext>
            </a:extLst>
          </p:cNvPr>
          <p:cNvSpPr/>
          <p:nvPr/>
        </p:nvSpPr>
        <p:spPr>
          <a:xfrm>
            <a:off x="2832288" y="8563371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50C0E5B-DBE1-4363-9C53-2BE429CE250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17194708" y="5379995"/>
            <a:ext cx="7192467" cy="71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5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2003E946-DDF7-4C4E-A2C5-8410D6F95C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177519" y="5476567"/>
            <a:ext cx="8255077" cy="8255077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-12576" y="0"/>
            <a:ext cx="330242" cy="13716000"/>
          </a:xfrm>
          <a:prstGeom prst="rect">
            <a:avLst/>
          </a:prstGeom>
          <a:solidFill>
            <a:srgbClr val="00244A">
              <a:alpha val="100000"/>
            </a:srgbClr>
          </a:solidFill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73946" y="254000"/>
            <a:ext cx="1232054" cy="1092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0880" y="13068300"/>
            <a:ext cx="22862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Bebas Neue Regular" pitchFamily="34" charset="0"/>
                <a:ea typeface="Bebas Neue Regular" pitchFamily="34" charset="-122"/>
              </a:rPr>
              <a:t>8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8363" y="194733"/>
            <a:ext cx="19596695" cy="121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6400" dirty="0">
                <a:solidFill>
                  <a:srgbClr val="DBD7D7">
                    <a:alpha val="100000"/>
                  </a:srgbClr>
                </a:solidFill>
                <a:latin typeface="Bahnschrift Light SemiCondensed" panose="020B0502040204020203" pitchFamily="34" charset="0"/>
                <a:ea typeface="Economica Regular" pitchFamily="34" charset="-122"/>
              </a:rPr>
              <a:t>Diagnóstico de Oportunidades de Melhoria </a:t>
            </a:r>
            <a:endParaRPr lang="en-US" sz="6400" dirty="0">
              <a:solidFill>
                <a:srgbClr val="DBD7D7">
                  <a:alpha val="100000"/>
                </a:srgbClr>
              </a:solidFill>
              <a:latin typeface="Bahnschrift Light SemiCondensed" panose="020B0502040204020203" pitchFamily="34" charset="0"/>
              <a:ea typeface="Economica Regular" pitchFamily="34" charset="-122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4621E-3A68-4519-85BA-B77B3733CFA1}"/>
              </a:ext>
            </a:extLst>
          </p:cNvPr>
          <p:cNvSpPr txBox="1"/>
          <p:nvPr/>
        </p:nvSpPr>
        <p:spPr>
          <a:xfrm flipH="1">
            <a:off x="3027202" y="3990273"/>
            <a:ext cx="19746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ahnschrift Light SemiCondensed" panose="020B0502040204020203" pitchFamily="34" charset="0"/>
              </a:rPr>
              <a:t>Renegociação de Acordos: Através de renegociações em processos de risco Provável - Possível, podemos reduzir significativamente o tempo de resolução e os custos.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724A3F-652D-426F-83A0-C2CB8C3F8CB4}"/>
              </a:ext>
            </a:extLst>
          </p:cNvPr>
          <p:cNvSpPr txBox="1"/>
          <p:nvPr/>
        </p:nvSpPr>
        <p:spPr>
          <a:xfrm>
            <a:off x="2495717" y="3007135"/>
            <a:ext cx="9195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Bahnschrift SemiBold SemiConden" panose="020B0502040204020203" pitchFamily="34" charset="0"/>
              </a:rPr>
              <a:t>Acelerar Resolução e Reduzir Custos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1D22C39-490F-4D8F-AC33-AF51CE5780AF}"/>
              </a:ext>
            </a:extLst>
          </p:cNvPr>
          <p:cNvSpPr/>
          <p:nvPr/>
        </p:nvSpPr>
        <p:spPr>
          <a:xfrm>
            <a:off x="2544062" y="4217639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65E0E24-289D-4722-BEFC-2722479F7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15" y="2911537"/>
            <a:ext cx="1081638" cy="108163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8FB5E20-FDE3-4D36-B41A-455617CB459B}"/>
              </a:ext>
            </a:extLst>
          </p:cNvPr>
          <p:cNvSpPr txBox="1"/>
          <p:nvPr/>
        </p:nvSpPr>
        <p:spPr>
          <a:xfrm flipH="1">
            <a:off x="3027202" y="7939972"/>
            <a:ext cx="19746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ahnschrift Light SemiCondensed" panose="020B0502040204020203" pitchFamily="34" charset="0"/>
              </a:rPr>
              <a:t>Um dashboard de prazos críticos permitirá identificar e alertar os principais processos que estão próximos de exceder o limite de tempo de resolução. Isso dará mais visibilidade ao time jurídico, facilitando a tomada de decisão rápida.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ACFBEF-2F5A-41A6-A50C-6FDD859B2D4D}"/>
              </a:ext>
            </a:extLst>
          </p:cNvPr>
          <p:cNvSpPr txBox="1"/>
          <p:nvPr/>
        </p:nvSpPr>
        <p:spPr>
          <a:xfrm>
            <a:off x="2495717" y="6956834"/>
            <a:ext cx="737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Bahnschrift SemiBold SemiConden" panose="020B0502040204020203" pitchFamily="34" charset="0"/>
              </a:rPr>
              <a:t>Dashboard de Monitoramento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C9A4181-B464-41F6-A098-59ACF560A53A}"/>
              </a:ext>
            </a:extLst>
          </p:cNvPr>
          <p:cNvSpPr/>
          <p:nvPr/>
        </p:nvSpPr>
        <p:spPr>
          <a:xfrm>
            <a:off x="2544062" y="8167338"/>
            <a:ext cx="220596" cy="204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FBC2BDC-7E9E-41F3-934F-D546F7999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616" y="6836450"/>
            <a:ext cx="1103522" cy="110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1233</Words>
  <Application>Microsoft Office PowerPoint</Application>
  <PresentationFormat>Personalizar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Bahnschrift Light SemiCondensed</vt:lpstr>
      <vt:lpstr>Bahnschrift SemiBold SemiConden</vt:lpstr>
      <vt:lpstr>Bahnschrift SemiLight SemiConde</vt:lpstr>
      <vt:lpstr>Bebas Neue Regular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Rafael Navarro</cp:lastModifiedBy>
  <cp:revision>4</cp:revision>
  <dcterms:created xsi:type="dcterms:W3CDTF">2024-09-22T15:05:01Z</dcterms:created>
  <dcterms:modified xsi:type="dcterms:W3CDTF">2024-09-24T20:13:33Z</dcterms:modified>
</cp:coreProperties>
</file>